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61" r:id="rId3"/>
  </p:sldMasterIdLst>
  <p:notesMasterIdLst>
    <p:notesMasterId r:id="rId4"/>
  </p:notesMasterIdLst>
  <p:sldIdLst>
    <p:sldId id="256" r:id="rId5"/>
    <p:sldId id="257" r:id="rId6"/>
    <p:sldId id="258" r:id="rId7"/>
    <p:sldId id="259" r:id="rId8"/>
    <p:sldId id="260" r:id="rId9"/>
    <p:sldId id="261" r:id="rId10"/>
    <p:sldId id="262" r:id="rId11"/>
    <p:sldId id="263" r:id="rId12"/>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1" Type="http://schemas.openxmlformats.org/officeDocument/2006/relationships/slide" Target="slides/slide7.xml"/><Relationship Id="rId10" Type="http://schemas.openxmlformats.org/officeDocument/2006/relationships/slide" Target="slides/slide6.xml"/><Relationship Id="rId12" Type="http://schemas.openxmlformats.org/officeDocument/2006/relationships/slide" Target="slides/slide8.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ec.europa.eu/international-partnerships/system/files/aew-2022-cso-forum-outcomes-document_en.pdf" TargetMode="Externa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Presentazione di CONCORD Europa</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Lavoro di advocacy che abbiamo fatto nella preparazione al Vertice UA-UE:</a:t>
            </a:r>
            <a:endParaRPr/>
          </a:p>
          <a:p>
            <a:pPr indent="-298450" lvl="0" marL="457200" rtl="0" algn="l">
              <a:spcBef>
                <a:spcPts val="0"/>
              </a:spcBef>
              <a:spcAft>
                <a:spcPts val="0"/>
              </a:spcAft>
              <a:buSzPts val="1100"/>
              <a:buChar char="-"/>
            </a:pPr>
            <a:r>
              <a:rPr lang="en-US"/>
              <a:t>lettera a capi di stato e di governo a dicembre</a:t>
            </a:r>
            <a:endParaRPr/>
          </a:p>
          <a:p>
            <a:pPr indent="-298450" lvl="0" marL="457200" rtl="0" algn="l">
              <a:spcBef>
                <a:spcPts val="0"/>
              </a:spcBef>
              <a:spcAft>
                <a:spcPts val="0"/>
              </a:spcAft>
              <a:buSzPts val="1100"/>
              <a:buChar char="-"/>
            </a:pPr>
            <a:r>
              <a:rPr lang="en-US"/>
              <a:t>continue riunioni con Commissione e SEAE </a:t>
            </a:r>
            <a:endParaRPr/>
          </a:p>
          <a:p>
            <a:pPr indent="-298450" lvl="0" marL="457200" rtl="0" algn="l">
              <a:spcBef>
                <a:spcPts val="0"/>
              </a:spcBef>
              <a:spcAft>
                <a:spcPts val="0"/>
              </a:spcAft>
              <a:buSzPts val="1100"/>
              <a:buChar char="-"/>
            </a:pPr>
            <a:r>
              <a:rPr lang="en-US"/>
              <a:t>webinars con ONG africane ed europee per condividere informazioni e come partecipare, ma anche per preparare dichiarazione congiunta</a:t>
            </a:r>
            <a:endParaRPr/>
          </a:p>
        </p:txBody>
      </p:sp>
      <p:sp>
        <p:nvSpPr>
          <p:cNvPr id="105" name="Google Shape;105;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SzPts val="1100"/>
              <a:buChar char="●"/>
            </a:pPr>
            <a:r>
              <a:rPr lang="en-US"/>
              <a:t>Positivo il fatto che il Forum stesso ci sia stato, riconoscimento politico.</a:t>
            </a:r>
            <a:endParaRPr/>
          </a:p>
          <a:p>
            <a:pPr indent="-298450" lvl="0" marL="457200" rtl="0" algn="l">
              <a:spcBef>
                <a:spcPts val="0"/>
              </a:spcBef>
              <a:spcAft>
                <a:spcPts val="0"/>
              </a:spcAft>
              <a:buSzPts val="1100"/>
              <a:buChar char="●"/>
            </a:pPr>
            <a:r>
              <a:rPr lang="en-US"/>
              <a:t>‘Meet the Leaders’ formato nuovo, lei stessa ha partecipato, ci potrá raccontare cosa ne pensa. Mancanza di impatto reale sul Vertice stesso.</a:t>
            </a:r>
            <a:endParaRPr/>
          </a:p>
          <a:p>
            <a:pPr indent="-298450" lvl="0" marL="457200" rtl="0" algn="l">
              <a:spcBef>
                <a:spcPts val="0"/>
              </a:spcBef>
              <a:spcAft>
                <a:spcPts val="0"/>
              </a:spcAft>
              <a:buSzPts val="1100"/>
              <a:buChar char="●"/>
            </a:pPr>
            <a:r>
              <a:rPr lang="en-US"/>
              <a:t>Partecipazione al Vertice stesso una opportunitá mancata. Con le tavole rotonde tematiche di questo Summit (nuova metodologia), e partecipazione di altri attori (banche pubbliche ad esempio), sarebbe stato importante includere organizzazioni della societá civile.</a:t>
            </a:r>
            <a:endParaRPr/>
          </a:p>
        </p:txBody>
      </p:sp>
      <p:sp>
        <p:nvSpPr>
          <p:cNvPr id="111" name="Google Shape;111;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CONCORD Europe principles for meaningful CSO consultation:</a:t>
            </a:r>
            <a:endParaRPr/>
          </a:p>
          <a:p>
            <a:pPr indent="-304800" lvl="0" marL="457200" rtl="0" algn="l">
              <a:spcBef>
                <a:spcPts val="0"/>
              </a:spcBef>
              <a:spcAft>
                <a:spcPts val="0"/>
              </a:spcAft>
              <a:buClr>
                <a:srgbClr val="666666"/>
              </a:buClr>
              <a:buSzPts val="1200"/>
              <a:buFont typeface="Calibri"/>
              <a:buAutoNum type="arabicPeriod"/>
            </a:pPr>
            <a:r>
              <a:rPr b="1" lang="en-US" sz="1200">
                <a:solidFill>
                  <a:srgbClr val="666666"/>
                </a:solidFill>
                <a:latin typeface="Calibri"/>
                <a:ea typeface="Calibri"/>
                <a:cs typeface="Calibri"/>
                <a:sym typeface="Calibri"/>
              </a:rPr>
              <a:t>Share information</a:t>
            </a:r>
            <a:endParaRPr b="1" sz="1200">
              <a:solidFill>
                <a:srgbClr val="666666"/>
              </a:solidFill>
              <a:latin typeface="Calibri"/>
              <a:ea typeface="Calibri"/>
              <a:cs typeface="Calibri"/>
              <a:sym typeface="Calibri"/>
            </a:endParaRPr>
          </a:p>
          <a:p>
            <a:pPr indent="-304800" lvl="0" marL="457200" rtl="0" algn="l">
              <a:spcBef>
                <a:spcPts val="0"/>
              </a:spcBef>
              <a:spcAft>
                <a:spcPts val="0"/>
              </a:spcAft>
              <a:buClr>
                <a:srgbClr val="666666"/>
              </a:buClr>
              <a:buSzPts val="1200"/>
              <a:buFont typeface="Calibri"/>
              <a:buChar char="-"/>
            </a:pPr>
            <a:r>
              <a:rPr lang="en-US" sz="1200">
                <a:solidFill>
                  <a:srgbClr val="666666"/>
                </a:solidFill>
                <a:latin typeface="Calibri"/>
                <a:ea typeface="Calibri"/>
                <a:cs typeface="Calibri"/>
                <a:sym typeface="Calibri"/>
              </a:rPr>
              <a:t>Share documents &amp; information in a timely manner, to give civil society the opportunity to prepare, consult and coordinate horizontally, as well as to involve our partners;</a:t>
            </a:r>
            <a:endParaRPr sz="1200">
              <a:solidFill>
                <a:srgbClr val="666666"/>
              </a:solidFill>
              <a:latin typeface="Calibri"/>
              <a:ea typeface="Calibri"/>
              <a:cs typeface="Calibri"/>
              <a:sym typeface="Calibri"/>
            </a:endParaRPr>
          </a:p>
          <a:p>
            <a:pPr indent="-304800" lvl="0" marL="457200" rtl="0" algn="l">
              <a:spcBef>
                <a:spcPts val="0"/>
              </a:spcBef>
              <a:spcAft>
                <a:spcPts val="0"/>
              </a:spcAft>
              <a:buClr>
                <a:srgbClr val="666666"/>
              </a:buClr>
              <a:buSzPts val="1200"/>
              <a:buFont typeface="Calibri"/>
              <a:buChar char="-"/>
            </a:pPr>
            <a:r>
              <a:rPr lang="en-US" sz="1200">
                <a:solidFill>
                  <a:srgbClr val="666666"/>
                </a:solidFill>
                <a:latin typeface="Calibri"/>
                <a:ea typeface="Calibri"/>
                <a:cs typeface="Calibri"/>
                <a:sym typeface="Calibri"/>
              </a:rPr>
              <a:t>Ensure that the documents provide sufficient information to ensure a more meaningful dialogue; </a:t>
            </a:r>
            <a:endParaRPr sz="1200">
              <a:solidFill>
                <a:srgbClr val="666666"/>
              </a:solidFill>
              <a:latin typeface="Calibri"/>
              <a:ea typeface="Calibri"/>
              <a:cs typeface="Calibri"/>
              <a:sym typeface="Calibri"/>
            </a:endParaRPr>
          </a:p>
          <a:p>
            <a:pPr indent="-304800" lvl="0" marL="457200" rtl="0" algn="l">
              <a:spcBef>
                <a:spcPts val="0"/>
              </a:spcBef>
              <a:spcAft>
                <a:spcPts val="0"/>
              </a:spcAft>
              <a:buClr>
                <a:srgbClr val="666666"/>
              </a:buClr>
              <a:buSzPts val="1200"/>
              <a:buFont typeface="Calibri"/>
              <a:buChar char="-"/>
            </a:pPr>
            <a:r>
              <a:rPr lang="en-US" sz="1200">
                <a:solidFill>
                  <a:srgbClr val="666666"/>
                </a:solidFill>
                <a:latin typeface="Calibri"/>
                <a:ea typeface="Calibri"/>
                <a:cs typeface="Calibri"/>
                <a:sym typeface="Calibri"/>
              </a:rPr>
              <a:t>Be clear about who to liaise with during a consultation.</a:t>
            </a:r>
            <a:endParaRPr sz="1200">
              <a:solidFill>
                <a:srgbClr val="666666"/>
              </a:solidFill>
              <a:latin typeface="Calibri"/>
              <a:ea typeface="Calibri"/>
              <a:cs typeface="Calibri"/>
              <a:sym typeface="Calibri"/>
            </a:endParaRPr>
          </a:p>
          <a:p>
            <a:pPr indent="0" lvl="0" marL="914400" rtl="0" algn="l">
              <a:spcBef>
                <a:spcPts val="0"/>
              </a:spcBef>
              <a:spcAft>
                <a:spcPts val="0"/>
              </a:spcAft>
              <a:buNone/>
            </a:pPr>
            <a:r>
              <a:t/>
            </a:r>
            <a:endParaRPr sz="1200">
              <a:solidFill>
                <a:srgbClr val="666666"/>
              </a:solidFill>
              <a:latin typeface="Calibri"/>
              <a:ea typeface="Calibri"/>
              <a:cs typeface="Calibri"/>
              <a:sym typeface="Calibri"/>
            </a:endParaRPr>
          </a:p>
          <a:p>
            <a:pPr indent="-304800" lvl="0" marL="457200" rtl="0" algn="l">
              <a:spcBef>
                <a:spcPts val="0"/>
              </a:spcBef>
              <a:spcAft>
                <a:spcPts val="0"/>
              </a:spcAft>
              <a:buClr>
                <a:srgbClr val="666666"/>
              </a:buClr>
              <a:buSzPts val="1200"/>
              <a:buFont typeface="Calibri"/>
              <a:buAutoNum type="arabicPeriod"/>
            </a:pPr>
            <a:r>
              <a:rPr b="1" lang="en-US" sz="1200">
                <a:solidFill>
                  <a:srgbClr val="666666"/>
                </a:solidFill>
                <a:latin typeface="Calibri"/>
                <a:ea typeface="Calibri"/>
                <a:cs typeface="Calibri"/>
                <a:sym typeface="Calibri"/>
              </a:rPr>
              <a:t>Create/reinforce structured and systematic dialogue mechanisms</a:t>
            </a:r>
            <a:endParaRPr sz="1200">
              <a:solidFill>
                <a:srgbClr val="666666"/>
              </a:solidFill>
              <a:latin typeface="Calibri"/>
              <a:ea typeface="Calibri"/>
              <a:cs typeface="Calibri"/>
              <a:sym typeface="Calibri"/>
            </a:endParaRPr>
          </a:p>
          <a:p>
            <a:pPr indent="-304800" lvl="0" marL="457200" rtl="0" algn="l">
              <a:spcBef>
                <a:spcPts val="0"/>
              </a:spcBef>
              <a:spcAft>
                <a:spcPts val="0"/>
              </a:spcAft>
              <a:buClr>
                <a:srgbClr val="666666"/>
              </a:buClr>
              <a:buSzPts val="1200"/>
              <a:buFont typeface="Calibri"/>
              <a:buChar char="-"/>
            </a:pPr>
            <a:r>
              <a:rPr lang="en-US" sz="1200">
                <a:solidFill>
                  <a:srgbClr val="666666"/>
                </a:solidFill>
                <a:latin typeface="Calibri"/>
                <a:ea typeface="Calibri"/>
                <a:cs typeface="Calibri"/>
                <a:sym typeface="Calibri"/>
              </a:rPr>
              <a:t>Ensure regular exchanges between CSOs and EU representatives on different political, human rights and developmental issues; </a:t>
            </a:r>
            <a:endParaRPr sz="1200">
              <a:solidFill>
                <a:srgbClr val="666666"/>
              </a:solidFill>
              <a:latin typeface="Calibri"/>
              <a:ea typeface="Calibri"/>
              <a:cs typeface="Calibri"/>
              <a:sym typeface="Calibri"/>
            </a:endParaRPr>
          </a:p>
          <a:p>
            <a:pPr indent="-304800" lvl="0" marL="457200" rtl="0" algn="l">
              <a:spcBef>
                <a:spcPts val="0"/>
              </a:spcBef>
              <a:spcAft>
                <a:spcPts val="0"/>
              </a:spcAft>
              <a:buClr>
                <a:srgbClr val="666666"/>
              </a:buClr>
              <a:buSzPts val="1200"/>
              <a:buFont typeface="Calibri"/>
              <a:buChar char="-"/>
            </a:pPr>
            <a:r>
              <a:rPr lang="en-US" sz="1200">
                <a:solidFill>
                  <a:srgbClr val="666666"/>
                </a:solidFill>
                <a:latin typeface="Calibri"/>
                <a:ea typeface="Calibri"/>
                <a:cs typeface="Calibri"/>
                <a:sym typeface="Calibri"/>
              </a:rPr>
              <a:t>Consultations with civil society should be fully integrated in the policy-making process. A clear planning as part of policy processes will give more time for CSOs to organize and guarantee more meaningful exchanges; </a:t>
            </a:r>
            <a:endParaRPr sz="1200">
              <a:solidFill>
                <a:srgbClr val="666666"/>
              </a:solidFill>
              <a:latin typeface="Calibri"/>
              <a:ea typeface="Calibri"/>
              <a:cs typeface="Calibri"/>
              <a:sym typeface="Calibri"/>
            </a:endParaRPr>
          </a:p>
          <a:p>
            <a:pPr indent="-304800" lvl="0" marL="457200" rtl="0" algn="l">
              <a:spcBef>
                <a:spcPts val="0"/>
              </a:spcBef>
              <a:spcAft>
                <a:spcPts val="0"/>
              </a:spcAft>
              <a:buClr>
                <a:srgbClr val="666666"/>
              </a:buClr>
              <a:buSzPts val="1200"/>
              <a:buFont typeface="Calibri"/>
              <a:buChar char="-"/>
            </a:pPr>
            <a:r>
              <a:rPr lang="en-US" sz="1200">
                <a:solidFill>
                  <a:srgbClr val="666666"/>
                </a:solidFill>
                <a:latin typeface="Calibri"/>
                <a:ea typeface="Calibri"/>
                <a:cs typeface="Calibri"/>
                <a:sym typeface="Calibri"/>
              </a:rPr>
              <a:t>Create holistic as well as more targeted dialogue spaces where those concerned could discuss an issue, and bring in specialists for particular subjects</a:t>
            </a:r>
            <a:endParaRPr sz="1200">
              <a:solidFill>
                <a:srgbClr val="666666"/>
              </a:solidFill>
              <a:latin typeface="Calibri"/>
              <a:ea typeface="Calibri"/>
              <a:cs typeface="Calibri"/>
              <a:sym typeface="Calibri"/>
            </a:endParaRPr>
          </a:p>
          <a:p>
            <a:pPr indent="0" lvl="0" marL="914400" rtl="0" algn="l">
              <a:spcBef>
                <a:spcPts val="0"/>
              </a:spcBef>
              <a:spcAft>
                <a:spcPts val="0"/>
              </a:spcAft>
              <a:buNone/>
            </a:pPr>
            <a:r>
              <a:t/>
            </a:r>
            <a:endParaRPr sz="1200">
              <a:solidFill>
                <a:srgbClr val="666666"/>
              </a:solidFill>
              <a:latin typeface="Calibri"/>
              <a:ea typeface="Calibri"/>
              <a:cs typeface="Calibri"/>
              <a:sym typeface="Calibri"/>
            </a:endParaRPr>
          </a:p>
          <a:p>
            <a:pPr indent="-304800" lvl="0" marL="457200" rtl="0" algn="l">
              <a:spcBef>
                <a:spcPts val="0"/>
              </a:spcBef>
              <a:spcAft>
                <a:spcPts val="0"/>
              </a:spcAft>
              <a:buClr>
                <a:srgbClr val="666666"/>
              </a:buClr>
              <a:buSzPts val="1200"/>
              <a:buFont typeface="Calibri"/>
              <a:buAutoNum type="arabicPeriod"/>
            </a:pPr>
            <a:r>
              <a:rPr b="1" lang="en-US" sz="1200">
                <a:solidFill>
                  <a:srgbClr val="666666"/>
                </a:solidFill>
                <a:latin typeface="Calibri"/>
                <a:ea typeface="Calibri"/>
                <a:cs typeface="Calibri"/>
                <a:sym typeface="Calibri"/>
              </a:rPr>
              <a:t>Ensure transparency &amp; feedback</a:t>
            </a:r>
            <a:endParaRPr sz="1200">
              <a:solidFill>
                <a:srgbClr val="666666"/>
              </a:solidFill>
              <a:latin typeface="Calibri"/>
              <a:ea typeface="Calibri"/>
              <a:cs typeface="Calibri"/>
              <a:sym typeface="Calibri"/>
            </a:endParaRPr>
          </a:p>
          <a:p>
            <a:pPr indent="-304800" lvl="0" marL="457200" rtl="0" algn="l">
              <a:spcBef>
                <a:spcPts val="0"/>
              </a:spcBef>
              <a:spcAft>
                <a:spcPts val="0"/>
              </a:spcAft>
              <a:buClr>
                <a:srgbClr val="666666"/>
              </a:buClr>
              <a:buSzPts val="1200"/>
              <a:buFont typeface="Calibri"/>
              <a:buChar char="-"/>
            </a:pPr>
            <a:r>
              <a:rPr lang="en-US" sz="1200">
                <a:solidFill>
                  <a:srgbClr val="666666"/>
                </a:solidFill>
                <a:latin typeface="Calibri"/>
                <a:ea typeface="Calibri"/>
                <a:cs typeface="Calibri"/>
                <a:sym typeface="Calibri"/>
              </a:rPr>
              <a:t>be clear on the scope, objective and result: a meaningful consultation is about clarity of purpose, how the input will be used and to what extent, and ensuring transparency in decision-making;</a:t>
            </a:r>
            <a:endParaRPr sz="1200">
              <a:solidFill>
                <a:srgbClr val="666666"/>
              </a:solidFill>
              <a:highlight>
                <a:srgbClr val="FFFFFF"/>
              </a:highlight>
              <a:latin typeface="Calibri"/>
              <a:ea typeface="Calibri"/>
              <a:cs typeface="Calibri"/>
              <a:sym typeface="Calibri"/>
            </a:endParaRPr>
          </a:p>
          <a:p>
            <a:pPr indent="-304800" lvl="0" marL="457200" rtl="0" algn="l">
              <a:spcBef>
                <a:spcPts val="0"/>
              </a:spcBef>
              <a:spcAft>
                <a:spcPts val="0"/>
              </a:spcAft>
              <a:buClr>
                <a:srgbClr val="666666"/>
              </a:buClr>
              <a:buSzPts val="1200"/>
              <a:buFont typeface="Calibri"/>
              <a:buChar char="-"/>
            </a:pPr>
            <a:r>
              <a:rPr lang="en-US" sz="1200">
                <a:solidFill>
                  <a:srgbClr val="666666"/>
                </a:solidFill>
                <a:latin typeface="Calibri"/>
                <a:ea typeface="Calibri"/>
                <a:cs typeface="Calibri"/>
                <a:sym typeface="Calibri"/>
              </a:rPr>
              <a:t>improve feedback mechanisms following a consultation process (publicising results and following up by mail, on the EUD website, Twitter or Facebook, or by organising a follow-up meeting);</a:t>
            </a:r>
            <a:endParaRPr sz="1200">
              <a:solidFill>
                <a:srgbClr val="666666"/>
              </a:solidFill>
              <a:latin typeface="Calibri"/>
              <a:ea typeface="Calibri"/>
              <a:cs typeface="Calibri"/>
              <a:sym typeface="Calibri"/>
            </a:endParaRPr>
          </a:p>
          <a:p>
            <a:pPr indent="-304800" lvl="0" marL="457200" rtl="0" algn="l">
              <a:spcBef>
                <a:spcPts val="0"/>
              </a:spcBef>
              <a:spcAft>
                <a:spcPts val="0"/>
              </a:spcAft>
              <a:buClr>
                <a:srgbClr val="666666"/>
              </a:buClr>
              <a:buSzPts val="1200"/>
              <a:buFont typeface="Calibri"/>
              <a:buChar char="-"/>
            </a:pPr>
            <a:r>
              <a:rPr lang="en-US" sz="1200">
                <a:solidFill>
                  <a:srgbClr val="666666"/>
                </a:solidFill>
                <a:latin typeface="Calibri"/>
                <a:ea typeface="Calibri"/>
                <a:cs typeface="Calibri"/>
                <a:sym typeface="Calibri"/>
              </a:rPr>
              <a:t>the EU shouldn’t project that a participatory process or full-fledged civil society consultation has taken place when it has not</a:t>
            </a:r>
            <a:endParaRPr sz="1200">
              <a:solidFill>
                <a:srgbClr val="666666"/>
              </a:solidFill>
              <a:latin typeface="Calibri"/>
              <a:ea typeface="Calibri"/>
              <a:cs typeface="Calibri"/>
              <a:sym typeface="Calibri"/>
            </a:endParaRPr>
          </a:p>
          <a:p>
            <a:pPr indent="-304800" lvl="0" marL="457200" rtl="0" algn="l">
              <a:spcBef>
                <a:spcPts val="0"/>
              </a:spcBef>
              <a:spcAft>
                <a:spcPts val="0"/>
              </a:spcAft>
              <a:buClr>
                <a:srgbClr val="666666"/>
              </a:buClr>
              <a:buSzPts val="1200"/>
              <a:buFont typeface="Calibri"/>
              <a:buChar char="-"/>
            </a:pPr>
            <a:r>
              <a:rPr lang="en-US" sz="1200">
                <a:solidFill>
                  <a:srgbClr val="666666"/>
                </a:solidFill>
                <a:latin typeface="Calibri"/>
                <a:ea typeface="Calibri"/>
                <a:cs typeface="Calibri"/>
                <a:sym typeface="Calibri"/>
              </a:rPr>
              <a:t>Follow-up with civil society in order to share achievements or challenges in specific policy processes and make sure there is a transparent two way dialogue even after a consultation has taken place</a:t>
            </a:r>
            <a:endParaRPr sz="1200">
              <a:solidFill>
                <a:srgbClr val="666666"/>
              </a:solidFill>
              <a:latin typeface="Calibri"/>
              <a:ea typeface="Calibri"/>
              <a:cs typeface="Calibri"/>
              <a:sym typeface="Calibri"/>
            </a:endParaRPr>
          </a:p>
          <a:p>
            <a:pPr indent="0" lvl="0" marL="914400" rtl="0" algn="l">
              <a:spcBef>
                <a:spcPts val="0"/>
              </a:spcBef>
              <a:spcAft>
                <a:spcPts val="0"/>
              </a:spcAft>
              <a:buNone/>
            </a:pPr>
            <a:r>
              <a:t/>
            </a:r>
            <a:endParaRPr sz="1200">
              <a:solidFill>
                <a:srgbClr val="666666"/>
              </a:solidFill>
              <a:latin typeface="Calibri"/>
              <a:ea typeface="Calibri"/>
              <a:cs typeface="Calibri"/>
              <a:sym typeface="Calibri"/>
            </a:endParaRPr>
          </a:p>
          <a:p>
            <a:pPr indent="-304800" lvl="0" marL="457200" rtl="0" algn="l">
              <a:spcBef>
                <a:spcPts val="0"/>
              </a:spcBef>
              <a:spcAft>
                <a:spcPts val="0"/>
              </a:spcAft>
              <a:buClr>
                <a:srgbClr val="666666"/>
              </a:buClr>
              <a:buSzPts val="1200"/>
              <a:buFont typeface="Calibri"/>
              <a:buAutoNum type="arabicPeriod"/>
            </a:pPr>
            <a:r>
              <a:rPr b="1" lang="en-US" sz="1200">
                <a:solidFill>
                  <a:srgbClr val="666666"/>
                </a:solidFill>
                <a:latin typeface="Calibri"/>
                <a:ea typeface="Calibri"/>
                <a:cs typeface="Calibri"/>
                <a:sym typeface="Calibri"/>
              </a:rPr>
              <a:t>Assess &amp; improve consultations</a:t>
            </a:r>
            <a:endParaRPr b="1" sz="1200">
              <a:solidFill>
                <a:srgbClr val="666666"/>
              </a:solidFill>
              <a:latin typeface="Calibri"/>
              <a:ea typeface="Calibri"/>
              <a:cs typeface="Calibri"/>
              <a:sym typeface="Calibri"/>
            </a:endParaRPr>
          </a:p>
          <a:p>
            <a:pPr indent="-304800" lvl="0" marL="457200" rtl="0" algn="l">
              <a:spcBef>
                <a:spcPts val="0"/>
              </a:spcBef>
              <a:spcAft>
                <a:spcPts val="0"/>
              </a:spcAft>
              <a:buClr>
                <a:srgbClr val="666666"/>
              </a:buClr>
              <a:buSzPts val="1200"/>
              <a:buFont typeface="Calibri"/>
              <a:buChar char="-"/>
            </a:pPr>
            <a:r>
              <a:rPr lang="en-US" sz="1200">
                <a:solidFill>
                  <a:srgbClr val="666666"/>
                </a:solidFill>
                <a:latin typeface="Calibri"/>
                <a:ea typeface="Calibri"/>
                <a:cs typeface="Calibri"/>
                <a:sym typeface="Calibri"/>
              </a:rPr>
              <a:t>Together with civil society, assess what does and does not work in the existing dialogue mechanisms put in place at EUD and headquarter’s level to improve participation opportunities;</a:t>
            </a:r>
            <a:endParaRPr sz="1200">
              <a:solidFill>
                <a:srgbClr val="666666"/>
              </a:solidFill>
              <a:latin typeface="Calibri"/>
              <a:ea typeface="Calibri"/>
              <a:cs typeface="Calibri"/>
              <a:sym typeface="Calibri"/>
            </a:endParaRPr>
          </a:p>
          <a:p>
            <a:pPr indent="-304800" lvl="0" marL="457200" rtl="0" algn="l">
              <a:spcBef>
                <a:spcPts val="0"/>
              </a:spcBef>
              <a:spcAft>
                <a:spcPts val="0"/>
              </a:spcAft>
              <a:buClr>
                <a:srgbClr val="666666"/>
              </a:buClr>
              <a:buSzPts val="1200"/>
              <a:buFont typeface="Calibri"/>
              <a:buChar char="-"/>
            </a:pPr>
            <a:r>
              <a:rPr lang="en-US" sz="1200">
                <a:solidFill>
                  <a:srgbClr val="666666"/>
                </a:solidFill>
                <a:latin typeface="Calibri"/>
                <a:ea typeface="Calibri"/>
                <a:cs typeface="Calibri"/>
                <a:sym typeface="Calibri"/>
              </a:rPr>
              <a:t>Collect and share examples of good practices.</a:t>
            </a:r>
            <a:endParaRPr sz="1200">
              <a:solidFill>
                <a:srgbClr val="666666"/>
              </a:solidFill>
              <a:latin typeface="Calibri"/>
              <a:ea typeface="Calibri"/>
              <a:cs typeface="Calibri"/>
              <a:sym typeface="Calibri"/>
            </a:endParaRPr>
          </a:p>
          <a:p>
            <a:pPr indent="0" lvl="0" marL="914400" rtl="0" algn="l">
              <a:spcBef>
                <a:spcPts val="0"/>
              </a:spcBef>
              <a:spcAft>
                <a:spcPts val="0"/>
              </a:spcAft>
              <a:buNone/>
            </a:pPr>
            <a:r>
              <a:t/>
            </a:r>
            <a:endParaRPr sz="1200">
              <a:solidFill>
                <a:srgbClr val="666666"/>
              </a:solidFill>
              <a:latin typeface="Calibri"/>
              <a:ea typeface="Calibri"/>
              <a:cs typeface="Calibri"/>
              <a:sym typeface="Calibri"/>
            </a:endParaRPr>
          </a:p>
          <a:p>
            <a:pPr indent="-304800" lvl="0" marL="457200" rtl="0" algn="l">
              <a:spcBef>
                <a:spcPts val="0"/>
              </a:spcBef>
              <a:spcAft>
                <a:spcPts val="0"/>
              </a:spcAft>
              <a:buClr>
                <a:srgbClr val="666666"/>
              </a:buClr>
              <a:buSzPts val="1200"/>
              <a:buFont typeface="Calibri"/>
              <a:buAutoNum type="arabicPeriod"/>
            </a:pPr>
            <a:r>
              <a:rPr b="1" lang="en-US" sz="1200">
                <a:solidFill>
                  <a:srgbClr val="666666"/>
                </a:solidFill>
                <a:latin typeface="Calibri"/>
                <a:ea typeface="Calibri"/>
                <a:cs typeface="Calibri"/>
                <a:sym typeface="Calibri"/>
              </a:rPr>
              <a:t>Ensure accessibility</a:t>
            </a:r>
            <a:endParaRPr b="1" sz="1200">
              <a:solidFill>
                <a:srgbClr val="666666"/>
              </a:solidFill>
              <a:latin typeface="Calibri"/>
              <a:ea typeface="Calibri"/>
              <a:cs typeface="Calibri"/>
              <a:sym typeface="Calibri"/>
            </a:endParaRPr>
          </a:p>
          <a:p>
            <a:pPr indent="-304800" lvl="0" marL="457200" rtl="0" algn="l">
              <a:spcBef>
                <a:spcPts val="0"/>
              </a:spcBef>
              <a:spcAft>
                <a:spcPts val="0"/>
              </a:spcAft>
              <a:buClr>
                <a:srgbClr val="666666"/>
              </a:buClr>
              <a:buSzPts val="1200"/>
              <a:buFont typeface="Calibri"/>
              <a:buChar char="-"/>
            </a:pPr>
            <a:r>
              <a:rPr lang="en-US" sz="1200">
                <a:solidFill>
                  <a:srgbClr val="666666"/>
                </a:solidFill>
                <a:latin typeface="Calibri"/>
                <a:ea typeface="Calibri"/>
                <a:cs typeface="Calibri"/>
                <a:sym typeface="Calibri"/>
              </a:rPr>
              <a:t>Support might be needed to ensure consultations are accessible to a diversity of actors, such as for persons with disabilities, youth-led organizations, women’s rights organisation, indigenous and minority rights organisations etc. This includes steps to ensure geographic accessibility (for those who need to travel to in-person consultations), language accessibility (translation/ interpretation), and online accessibility. </a:t>
            </a:r>
            <a:endParaRPr sz="1200">
              <a:solidFill>
                <a:srgbClr val="666666"/>
              </a:solidFill>
              <a:latin typeface="Calibri"/>
              <a:ea typeface="Calibri"/>
              <a:cs typeface="Calibri"/>
              <a:sym typeface="Calibri"/>
            </a:endParaRPr>
          </a:p>
          <a:p>
            <a:pPr indent="-304800" lvl="0" marL="457200" rtl="0" algn="l">
              <a:spcBef>
                <a:spcPts val="0"/>
              </a:spcBef>
              <a:spcAft>
                <a:spcPts val="0"/>
              </a:spcAft>
              <a:buClr>
                <a:srgbClr val="666666"/>
              </a:buClr>
              <a:buSzPts val="1200"/>
              <a:buFont typeface="Calibri"/>
              <a:buChar char="-"/>
            </a:pPr>
            <a:r>
              <a:rPr lang="en-US" sz="1200">
                <a:solidFill>
                  <a:srgbClr val="666666"/>
                </a:solidFill>
                <a:latin typeface="Calibri"/>
                <a:ea typeface="Calibri"/>
                <a:cs typeface="Calibri"/>
                <a:sym typeface="Calibri"/>
              </a:rPr>
              <a:t>The EU should consult civil society to identify and reflect on ways to overcome accessibility barriers, and share best practices internally; </a:t>
            </a:r>
            <a:endParaRPr sz="1200">
              <a:solidFill>
                <a:srgbClr val="666666"/>
              </a:solidFill>
              <a:latin typeface="Calibri"/>
              <a:ea typeface="Calibri"/>
              <a:cs typeface="Calibri"/>
              <a:sym typeface="Calibri"/>
            </a:endParaRPr>
          </a:p>
          <a:p>
            <a:pPr indent="-304800" lvl="0" marL="457200" rtl="0" algn="l">
              <a:spcBef>
                <a:spcPts val="0"/>
              </a:spcBef>
              <a:spcAft>
                <a:spcPts val="0"/>
              </a:spcAft>
              <a:buClr>
                <a:srgbClr val="666666"/>
              </a:buClr>
              <a:buSzPts val="1200"/>
              <a:buFont typeface="Calibri"/>
              <a:buChar char="-"/>
            </a:pPr>
            <a:r>
              <a:rPr lang="en-US" sz="1200">
                <a:solidFill>
                  <a:srgbClr val="666666"/>
                </a:solidFill>
                <a:latin typeface="Calibri"/>
                <a:ea typeface="Calibri"/>
                <a:cs typeface="Calibri"/>
                <a:sym typeface="Calibri"/>
              </a:rPr>
              <a:t>To include people with disabilities, consultation venues should be wheelchair-accessible. Other barriers for persons with disabilities should be identified and addressed together with NGOs working with them.</a:t>
            </a:r>
            <a:endParaRPr sz="1200">
              <a:solidFill>
                <a:srgbClr val="666666"/>
              </a:solidFill>
              <a:latin typeface="Calibri"/>
              <a:ea typeface="Calibri"/>
              <a:cs typeface="Calibri"/>
              <a:sym typeface="Calibri"/>
            </a:endParaRPr>
          </a:p>
          <a:p>
            <a:pPr indent="0" lvl="0" marL="914400" rtl="0" algn="l">
              <a:spcBef>
                <a:spcPts val="0"/>
              </a:spcBef>
              <a:spcAft>
                <a:spcPts val="0"/>
              </a:spcAft>
              <a:buNone/>
            </a:pPr>
            <a:r>
              <a:t/>
            </a:r>
            <a:endParaRPr sz="1200">
              <a:solidFill>
                <a:srgbClr val="666666"/>
              </a:solidFill>
              <a:latin typeface="Calibri"/>
              <a:ea typeface="Calibri"/>
              <a:cs typeface="Calibri"/>
              <a:sym typeface="Calibri"/>
            </a:endParaRPr>
          </a:p>
          <a:p>
            <a:pPr indent="-304800" lvl="0" marL="457200" rtl="0" algn="l">
              <a:spcBef>
                <a:spcPts val="0"/>
              </a:spcBef>
              <a:spcAft>
                <a:spcPts val="0"/>
              </a:spcAft>
              <a:buClr>
                <a:srgbClr val="666666"/>
              </a:buClr>
              <a:buSzPts val="1200"/>
              <a:buFont typeface="Calibri"/>
              <a:buAutoNum type="arabicPeriod"/>
            </a:pPr>
            <a:r>
              <a:rPr b="1" lang="en-US" sz="1200">
                <a:solidFill>
                  <a:srgbClr val="666666"/>
                </a:solidFill>
                <a:latin typeface="Calibri"/>
                <a:ea typeface="Calibri"/>
                <a:cs typeface="Calibri"/>
                <a:sym typeface="Calibri"/>
              </a:rPr>
              <a:t>Online consultations aren’t always the solution</a:t>
            </a:r>
            <a:endParaRPr b="1" sz="1200">
              <a:solidFill>
                <a:srgbClr val="666666"/>
              </a:solidFill>
              <a:latin typeface="Calibri"/>
              <a:ea typeface="Calibri"/>
              <a:cs typeface="Calibri"/>
              <a:sym typeface="Calibri"/>
            </a:endParaRPr>
          </a:p>
          <a:p>
            <a:pPr indent="0" lvl="0" marL="457200" rtl="0" algn="l">
              <a:spcBef>
                <a:spcPts val="0"/>
              </a:spcBef>
              <a:spcAft>
                <a:spcPts val="0"/>
              </a:spcAft>
              <a:buNone/>
            </a:pPr>
            <a:r>
              <a:rPr lang="en-US" sz="1200">
                <a:solidFill>
                  <a:srgbClr val="666666"/>
                </a:solidFill>
                <a:latin typeface="Calibri"/>
                <a:ea typeface="Calibri"/>
                <a:cs typeface="Calibri"/>
                <a:sym typeface="Calibri"/>
              </a:rPr>
              <a:t>Online consultations can be a great opportunity to have a wider reach. However, the pros and cons of such formats need to be carefully assessed to determine:</a:t>
            </a:r>
            <a:endParaRPr sz="1200">
              <a:solidFill>
                <a:srgbClr val="666666"/>
              </a:solidFill>
              <a:latin typeface="Calibri"/>
              <a:ea typeface="Calibri"/>
              <a:cs typeface="Calibri"/>
              <a:sym typeface="Calibri"/>
            </a:endParaRPr>
          </a:p>
          <a:p>
            <a:pPr indent="-304800" lvl="0" marL="457200" rtl="0" algn="l">
              <a:spcBef>
                <a:spcPts val="0"/>
              </a:spcBef>
              <a:spcAft>
                <a:spcPts val="0"/>
              </a:spcAft>
              <a:buClr>
                <a:srgbClr val="666666"/>
              </a:buClr>
              <a:buSzPts val="1200"/>
              <a:buFont typeface="Calibri"/>
              <a:buChar char="-"/>
            </a:pPr>
            <a:r>
              <a:rPr lang="en-US" sz="1200">
                <a:solidFill>
                  <a:srgbClr val="666666"/>
                </a:solidFill>
                <a:latin typeface="Calibri"/>
                <a:ea typeface="Calibri"/>
                <a:cs typeface="Calibri"/>
                <a:sym typeface="Calibri"/>
              </a:rPr>
              <a:t>whether they offer a meaningful opportunity for civil society or not (e.g. when the stage of the policy process would benefit from a more participatory style);</a:t>
            </a:r>
            <a:endParaRPr sz="1200">
              <a:solidFill>
                <a:srgbClr val="666666"/>
              </a:solidFill>
              <a:latin typeface="Calibri"/>
              <a:ea typeface="Calibri"/>
              <a:cs typeface="Calibri"/>
              <a:sym typeface="Calibri"/>
            </a:endParaRPr>
          </a:p>
          <a:p>
            <a:pPr indent="-304800" lvl="0" marL="457200" rtl="0" algn="l">
              <a:spcBef>
                <a:spcPts val="0"/>
              </a:spcBef>
              <a:spcAft>
                <a:spcPts val="0"/>
              </a:spcAft>
              <a:buClr>
                <a:srgbClr val="666666"/>
              </a:buClr>
              <a:buSzPts val="1200"/>
              <a:buFont typeface="Calibri"/>
              <a:buChar char="-"/>
            </a:pPr>
            <a:r>
              <a:rPr lang="en-US" sz="1200">
                <a:solidFill>
                  <a:srgbClr val="666666"/>
                </a:solidFill>
                <a:latin typeface="Calibri"/>
                <a:ea typeface="Calibri"/>
                <a:cs typeface="Calibri"/>
                <a:sym typeface="Calibri"/>
              </a:rPr>
              <a:t>whether they are accessible (e.g. in countries where access to the internet is unstable, for persons with disabilities). </a:t>
            </a:r>
            <a:endParaRPr sz="1200">
              <a:solidFill>
                <a:srgbClr val="666666"/>
              </a:solidFill>
              <a:latin typeface="Calibri"/>
              <a:ea typeface="Calibri"/>
              <a:cs typeface="Calibri"/>
              <a:sym typeface="Calibri"/>
            </a:endParaRPr>
          </a:p>
          <a:p>
            <a:pPr indent="0" lvl="0" marL="914400" rtl="0" algn="l">
              <a:spcBef>
                <a:spcPts val="0"/>
              </a:spcBef>
              <a:spcAft>
                <a:spcPts val="0"/>
              </a:spcAft>
              <a:buNone/>
            </a:pPr>
            <a:r>
              <a:t/>
            </a:r>
            <a:endParaRPr sz="1200">
              <a:solidFill>
                <a:srgbClr val="666666"/>
              </a:solidFill>
              <a:latin typeface="Calibri"/>
              <a:ea typeface="Calibri"/>
              <a:cs typeface="Calibri"/>
              <a:sym typeface="Calibri"/>
            </a:endParaRPr>
          </a:p>
          <a:p>
            <a:pPr indent="-304800" lvl="0" marL="457200" rtl="0" algn="l">
              <a:spcBef>
                <a:spcPts val="0"/>
              </a:spcBef>
              <a:spcAft>
                <a:spcPts val="0"/>
              </a:spcAft>
              <a:buClr>
                <a:srgbClr val="666666"/>
              </a:buClr>
              <a:buSzPts val="1200"/>
              <a:buFont typeface="Calibri"/>
              <a:buAutoNum type="arabicPeriod"/>
            </a:pPr>
            <a:r>
              <a:rPr b="1" lang="en-US" sz="1200">
                <a:solidFill>
                  <a:srgbClr val="666666"/>
                </a:solidFill>
                <a:latin typeface="Calibri"/>
                <a:ea typeface="Calibri"/>
                <a:cs typeface="Calibri"/>
                <a:sym typeface="Calibri"/>
              </a:rPr>
              <a:t>Ensure inclusion and diversity</a:t>
            </a:r>
            <a:endParaRPr i="1" sz="1200">
              <a:solidFill>
                <a:srgbClr val="666666"/>
              </a:solidFill>
              <a:latin typeface="Calibri"/>
              <a:ea typeface="Calibri"/>
              <a:cs typeface="Calibri"/>
              <a:sym typeface="Calibri"/>
            </a:endParaRPr>
          </a:p>
          <a:p>
            <a:pPr indent="-304800" lvl="0" marL="457200" rtl="0" algn="l">
              <a:spcBef>
                <a:spcPts val="0"/>
              </a:spcBef>
              <a:spcAft>
                <a:spcPts val="0"/>
              </a:spcAft>
              <a:buClr>
                <a:srgbClr val="666666"/>
              </a:buClr>
              <a:buSzPts val="1200"/>
              <a:buFont typeface="Calibri"/>
              <a:buChar char="-"/>
            </a:pPr>
            <a:r>
              <a:rPr lang="en-US" sz="1200">
                <a:solidFill>
                  <a:srgbClr val="666666"/>
                </a:solidFill>
                <a:latin typeface="Calibri"/>
                <a:ea typeface="Calibri"/>
                <a:cs typeface="Calibri"/>
                <a:sym typeface="Calibri"/>
              </a:rPr>
              <a:t>Dialogue should not be limited to a small number of usual suspects. Measures should be taken to include a wide variety of civil society actors, non-urban and marginalized groups (</a:t>
            </a:r>
            <a:r>
              <a:rPr i="1" lang="en-US" sz="1200">
                <a:solidFill>
                  <a:srgbClr val="666666"/>
                </a:solidFill>
                <a:latin typeface="Calibri"/>
                <a:ea typeface="Calibri"/>
                <a:cs typeface="Calibri"/>
                <a:sym typeface="Calibri"/>
              </a:rPr>
              <a:t>see also accessibility</a:t>
            </a:r>
            <a:r>
              <a:rPr lang="en-US" sz="1200">
                <a:solidFill>
                  <a:srgbClr val="666666"/>
                </a:solidFill>
                <a:latin typeface="Calibri"/>
                <a:ea typeface="Calibri"/>
                <a:cs typeface="Calibri"/>
                <a:sym typeface="Calibri"/>
              </a:rPr>
              <a:t>). </a:t>
            </a:r>
            <a:endParaRPr sz="1200">
              <a:solidFill>
                <a:srgbClr val="666666"/>
              </a:solidFill>
              <a:latin typeface="Calibri"/>
              <a:ea typeface="Calibri"/>
              <a:cs typeface="Calibri"/>
              <a:sym typeface="Calibri"/>
            </a:endParaRPr>
          </a:p>
          <a:p>
            <a:pPr indent="-304800" lvl="0" marL="457200" rtl="0" algn="l">
              <a:spcBef>
                <a:spcPts val="0"/>
              </a:spcBef>
              <a:spcAft>
                <a:spcPts val="0"/>
              </a:spcAft>
              <a:buClr>
                <a:srgbClr val="666666"/>
              </a:buClr>
              <a:buSzPts val="1200"/>
              <a:buFont typeface="Calibri"/>
              <a:buChar char="-"/>
            </a:pPr>
            <a:r>
              <a:rPr lang="en-US" sz="1200">
                <a:solidFill>
                  <a:srgbClr val="666666"/>
                </a:solidFill>
                <a:latin typeface="Calibri"/>
                <a:ea typeface="Calibri"/>
                <a:cs typeface="Calibri"/>
                <a:sym typeface="Calibri"/>
              </a:rPr>
              <a:t>The EU should promote civil society participation in development dialogues between other stakeholders (public, international, private sector) at all levels from local to global</a:t>
            </a:r>
            <a:endParaRPr sz="1200">
              <a:solidFill>
                <a:srgbClr val="666666"/>
              </a:solidFill>
              <a:latin typeface="Calibri"/>
              <a:ea typeface="Calibri"/>
              <a:cs typeface="Calibri"/>
              <a:sym typeface="Calibri"/>
            </a:endParaRPr>
          </a:p>
          <a:p>
            <a:pPr indent="0" lvl="0" marL="914400" rtl="0" algn="l">
              <a:spcBef>
                <a:spcPts val="0"/>
              </a:spcBef>
              <a:spcAft>
                <a:spcPts val="0"/>
              </a:spcAft>
              <a:buNone/>
            </a:pPr>
            <a:r>
              <a:t/>
            </a:r>
            <a:endParaRPr sz="1200">
              <a:solidFill>
                <a:srgbClr val="666666"/>
              </a:solidFill>
              <a:latin typeface="Calibri"/>
              <a:ea typeface="Calibri"/>
              <a:cs typeface="Calibri"/>
              <a:sym typeface="Calibri"/>
            </a:endParaRPr>
          </a:p>
          <a:p>
            <a:pPr indent="-304800" lvl="0" marL="457200" rtl="0" algn="l">
              <a:spcBef>
                <a:spcPts val="0"/>
              </a:spcBef>
              <a:spcAft>
                <a:spcPts val="0"/>
              </a:spcAft>
              <a:buClr>
                <a:srgbClr val="666666"/>
              </a:buClr>
              <a:buSzPts val="1200"/>
              <a:buFont typeface="Calibri"/>
              <a:buAutoNum type="arabicPeriod"/>
            </a:pPr>
            <a:r>
              <a:rPr b="1" lang="en-US" sz="1200">
                <a:solidFill>
                  <a:srgbClr val="666666"/>
                </a:solidFill>
                <a:latin typeface="Calibri"/>
                <a:ea typeface="Calibri"/>
                <a:cs typeface="Calibri"/>
                <a:sym typeface="Calibri"/>
              </a:rPr>
              <a:t>Strive for co-creation</a:t>
            </a:r>
            <a:endParaRPr b="1" sz="1200">
              <a:solidFill>
                <a:srgbClr val="666666"/>
              </a:solidFill>
              <a:latin typeface="Calibri"/>
              <a:ea typeface="Calibri"/>
              <a:cs typeface="Calibri"/>
              <a:sym typeface="Calibri"/>
            </a:endParaRPr>
          </a:p>
          <a:p>
            <a:pPr indent="-304800" lvl="0" marL="457200" rtl="0" algn="l">
              <a:spcBef>
                <a:spcPts val="0"/>
              </a:spcBef>
              <a:spcAft>
                <a:spcPts val="0"/>
              </a:spcAft>
              <a:buClr>
                <a:srgbClr val="666666"/>
              </a:buClr>
              <a:buSzPts val="1200"/>
              <a:buFont typeface="Calibri"/>
              <a:buChar char="-"/>
            </a:pPr>
            <a:r>
              <a:rPr lang="en-US" sz="1200">
                <a:solidFill>
                  <a:srgbClr val="666666"/>
                </a:solidFill>
                <a:latin typeface="Calibri"/>
                <a:ea typeface="Calibri"/>
                <a:cs typeface="Calibri"/>
                <a:sym typeface="Calibri"/>
              </a:rPr>
              <a:t>As much as possible, civil society should be able to co-design the participatory process and input into the agenda of consultations; </a:t>
            </a:r>
            <a:endParaRPr sz="1200">
              <a:solidFill>
                <a:srgbClr val="666666"/>
              </a:solidFill>
              <a:latin typeface="Calibri"/>
              <a:ea typeface="Calibri"/>
              <a:cs typeface="Calibri"/>
              <a:sym typeface="Calibri"/>
            </a:endParaRPr>
          </a:p>
          <a:p>
            <a:pPr indent="-304800" lvl="0" marL="457200" rtl="0" algn="l">
              <a:spcBef>
                <a:spcPts val="0"/>
              </a:spcBef>
              <a:spcAft>
                <a:spcPts val="0"/>
              </a:spcAft>
              <a:buClr>
                <a:srgbClr val="666666"/>
              </a:buClr>
              <a:buSzPts val="1200"/>
              <a:buFont typeface="Calibri"/>
              <a:buChar char="-"/>
            </a:pPr>
            <a:r>
              <a:rPr lang="en-US" sz="1200">
                <a:solidFill>
                  <a:srgbClr val="666666"/>
                </a:solidFill>
                <a:latin typeface="Calibri"/>
                <a:ea typeface="Calibri"/>
                <a:cs typeface="Calibri"/>
                <a:sym typeface="Calibri"/>
              </a:rPr>
              <a:t>Policy-makers need to be open and ready to be influenced for more meaningful exchanges;</a:t>
            </a:r>
            <a:endParaRPr sz="1200">
              <a:solidFill>
                <a:srgbClr val="666666"/>
              </a:solidFill>
              <a:latin typeface="Calibri"/>
              <a:ea typeface="Calibri"/>
              <a:cs typeface="Calibri"/>
              <a:sym typeface="Calibri"/>
            </a:endParaRPr>
          </a:p>
          <a:p>
            <a:pPr indent="-304800" lvl="0" marL="457200" rtl="0" algn="l">
              <a:spcBef>
                <a:spcPts val="0"/>
              </a:spcBef>
              <a:spcAft>
                <a:spcPts val="0"/>
              </a:spcAft>
              <a:buClr>
                <a:srgbClr val="666666"/>
              </a:buClr>
              <a:buSzPts val="1200"/>
              <a:buFont typeface="Calibri"/>
              <a:buChar char="-"/>
            </a:pPr>
            <a:r>
              <a:rPr lang="en-US" sz="1200">
                <a:solidFill>
                  <a:srgbClr val="666666"/>
                </a:solidFill>
                <a:latin typeface="Calibri"/>
                <a:ea typeface="Calibri"/>
                <a:cs typeface="Calibri"/>
                <a:sym typeface="Calibri"/>
              </a:rPr>
              <a:t>Policy-makers in the room should be the ones with power to make changes, or working on the topic at hand. (see for example - but not only - the specific case of CSO consultations for the EU-AU process, where the EEAS has a role to play and should be present). </a:t>
            </a:r>
            <a:endParaRPr sz="1200">
              <a:solidFill>
                <a:srgbClr val="666666"/>
              </a:solidFill>
              <a:latin typeface="Calibri"/>
              <a:ea typeface="Calibri"/>
              <a:cs typeface="Calibri"/>
              <a:sym typeface="Calibri"/>
            </a:endParaRPr>
          </a:p>
          <a:p>
            <a:pPr indent="0" lvl="0" marL="457200" rtl="0" algn="l">
              <a:spcBef>
                <a:spcPts val="0"/>
              </a:spcBef>
              <a:spcAft>
                <a:spcPts val="0"/>
              </a:spcAft>
              <a:buNone/>
            </a:pPr>
            <a:r>
              <a:t/>
            </a:r>
            <a:endParaRPr sz="1200">
              <a:solidFill>
                <a:srgbClr val="666666"/>
              </a:solidFill>
              <a:latin typeface="Calibri"/>
              <a:ea typeface="Calibri"/>
              <a:cs typeface="Calibri"/>
              <a:sym typeface="Calibri"/>
            </a:endParaRPr>
          </a:p>
          <a:p>
            <a:pPr indent="-304800" lvl="0" marL="457200" rtl="0" algn="l">
              <a:spcBef>
                <a:spcPts val="0"/>
              </a:spcBef>
              <a:spcAft>
                <a:spcPts val="0"/>
              </a:spcAft>
              <a:buClr>
                <a:srgbClr val="666666"/>
              </a:buClr>
              <a:buSzPts val="1200"/>
              <a:buFont typeface="Calibri"/>
              <a:buAutoNum type="arabicPeriod"/>
            </a:pPr>
            <a:r>
              <a:rPr b="1" lang="en-US" sz="1200">
                <a:solidFill>
                  <a:srgbClr val="666666"/>
                </a:solidFill>
                <a:latin typeface="Calibri"/>
                <a:ea typeface="Calibri"/>
                <a:cs typeface="Calibri"/>
                <a:sym typeface="Calibri"/>
              </a:rPr>
              <a:t>Support staff capacity</a:t>
            </a:r>
            <a:endParaRPr b="1" sz="1200">
              <a:solidFill>
                <a:srgbClr val="666666"/>
              </a:solidFill>
              <a:latin typeface="Calibri"/>
              <a:ea typeface="Calibri"/>
              <a:cs typeface="Calibri"/>
              <a:sym typeface="Calibri"/>
            </a:endParaRPr>
          </a:p>
          <a:p>
            <a:pPr indent="-304800" lvl="0" marL="457200" rtl="0" algn="l">
              <a:spcBef>
                <a:spcPts val="0"/>
              </a:spcBef>
              <a:spcAft>
                <a:spcPts val="0"/>
              </a:spcAft>
              <a:buClr>
                <a:srgbClr val="666666"/>
              </a:buClr>
              <a:buSzPts val="1200"/>
              <a:buFont typeface="Calibri"/>
              <a:buChar char="-"/>
            </a:pPr>
            <a:r>
              <a:rPr lang="en-US" sz="1200">
                <a:solidFill>
                  <a:srgbClr val="666666"/>
                </a:solidFill>
                <a:latin typeface="Calibri"/>
                <a:ea typeface="Calibri"/>
                <a:cs typeface="Calibri"/>
                <a:sym typeface="Calibri"/>
              </a:rPr>
              <a:t>Translate the institutional culture shift on engagement with CSOs – as promoted and/or implemented through the roadmaps – into a reinforcement of human resources</a:t>
            </a:r>
            <a:endParaRPr sz="1200">
              <a:solidFill>
                <a:srgbClr val="666666"/>
              </a:solidFill>
              <a:latin typeface="Calibri"/>
              <a:ea typeface="Calibri"/>
              <a:cs typeface="Calibri"/>
              <a:sym typeface="Calibri"/>
            </a:endParaRPr>
          </a:p>
          <a:p>
            <a:pPr indent="-304800" lvl="0" marL="457200" rtl="0" algn="l">
              <a:spcBef>
                <a:spcPts val="0"/>
              </a:spcBef>
              <a:spcAft>
                <a:spcPts val="0"/>
              </a:spcAft>
              <a:buClr>
                <a:srgbClr val="666666"/>
              </a:buClr>
              <a:buSzPts val="1200"/>
              <a:buFont typeface="Calibri"/>
              <a:buChar char="-"/>
            </a:pPr>
            <a:r>
              <a:rPr lang="en-US" sz="1200">
                <a:solidFill>
                  <a:srgbClr val="666666"/>
                </a:solidFill>
                <a:latin typeface="Calibri"/>
                <a:ea typeface="Calibri"/>
                <a:cs typeface="Calibri"/>
                <a:sym typeface="Calibri"/>
              </a:rPr>
              <a:t>Ensure that the responsibility of consultations does not fall on one unit, but that it is integrated in the ways of working of EU staff. </a:t>
            </a:r>
            <a:endParaRPr/>
          </a:p>
        </p:txBody>
      </p:sp>
      <p:sp>
        <p:nvSpPr>
          <p:cNvPr id="117" name="Google Shape;117;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g11f72c38b78_0_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23" name="Google Shape;123;g11f72c38b78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SzPts val="1100"/>
              <a:buChar char="●"/>
            </a:pPr>
            <a:r>
              <a:rPr lang="en-US"/>
              <a:t>Valutazioni di carattere generale:</a:t>
            </a:r>
            <a:endParaRPr/>
          </a:p>
          <a:p>
            <a:pPr indent="0" lvl="0" marL="0" rtl="0" algn="l">
              <a:spcBef>
                <a:spcPts val="0"/>
              </a:spcBef>
              <a:spcAft>
                <a:spcPts val="0"/>
              </a:spcAft>
              <a:buNone/>
            </a:pPr>
            <a:r>
              <a:t/>
            </a:r>
            <a:endParaRPr/>
          </a:p>
          <a:p>
            <a:pPr indent="-298450" lvl="0" marL="457200" rtl="0" algn="l">
              <a:spcBef>
                <a:spcPts val="0"/>
              </a:spcBef>
              <a:spcAft>
                <a:spcPts val="0"/>
              </a:spcAft>
              <a:buSzPts val="1100"/>
              <a:buChar char="●"/>
            </a:pPr>
            <a:r>
              <a:rPr lang="en-US"/>
              <a:t>The Policy Forum on Development (PFD) is the result of a Structured Dialogue, which brings together Civil Society Organisations (CSOs) and Local Authorities (LAs) from the European Union and partner countries with European Institutions and bodies. This group will provide public information on discussions held with the PFD.</a:t>
            </a:r>
            <a:endParaRPr/>
          </a:p>
          <a:p>
            <a:pPr indent="-298450" lvl="0" marL="457200" rtl="0" algn="l">
              <a:spcBef>
                <a:spcPts val="0"/>
              </a:spcBef>
              <a:spcAft>
                <a:spcPts val="0"/>
              </a:spcAft>
              <a:buSzPts val="1100"/>
              <a:buChar char="●"/>
            </a:pPr>
            <a:r>
              <a:rPr lang="en-US"/>
              <a:t>Aggiungere piú dettagli su PFD: ne esiste uno a livello globale, altri a livello regionale. </a:t>
            </a:r>
            <a:endParaRPr/>
          </a:p>
          <a:p>
            <a:pPr indent="-298450" lvl="0" marL="457200" rtl="0" algn="l">
              <a:spcBef>
                <a:spcPts val="0"/>
              </a:spcBef>
              <a:spcAft>
                <a:spcPts val="0"/>
              </a:spcAft>
              <a:buSzPts val="1100"/>
              <a:buChar char="●"/>
            </a:pPr>
            <a:r>
              <a:rPr lang="en-US"/>
              <a:t>Consultazione programmazione: organizzati sia dai quartieri generali di Bruxelles per programmi tematici e globali, sia da DUE per programmi regionali/nazionali.</a:t>
            </a:r>
            <a:endParaRPr/>
          </a:p>
          <a:p>
            <a:pPr indent="-298450" lvl="0" marL="457200" rtl="0" algn="l">
              <a:lnSpc>
                <a:spcPct val="90000"/>
              </a:lnSpc>
              <a:spcBef>
                <a:spcPts val="0"/>
              </a:spcBef>
              <a:spcAft>
                <a:spcPts val="0"/>
              </a:spcAft>
              <a:buSzPts val="1100"/>
              <a:buChar char="●"/>
            </a:pPr>
            <a:r>
              <a:rPr lang="en-US"/>
              <a:t>EU Structured Dialogue on Gender Action Plan: dialogo avviene anche a livello tematico, sull'implementazione di programmi specifici</a:t>
            </a:r>
            <a:endParaRPr/>
          </a:p>
          <a:p>
            <a:pPr indent="0" lvl="0" marL="0" rtl="0" algn="l">
              <a:spcBef>
                <a:spcPts val="0"/>
              </a:spcBef>
              <a:spcAft>
                <a:spcPts val="0"/>
              </a:spcAft>
              <a:buNone/>
            </a:pPr>
            <a:r>
              <a:t/>
            </a:r>
            <a:endParaRPr>
              <a:solidFill>
                <a:schemeClr val="dk1"/>
              </a:solidFill>
            </a:endParaRPr>
          </a:p>
          <a:p>
            <a:pPr indent="-298450" lvl="0" marL="457200" rtl="0" algn="l">
              <a:spcBef>
                <a:spcPts val="0"/>
              </a:spcBef>
              <a:spcAft>
                <a:spcPts val="0"/>
              </a:spcAft>
              <a:buClr>
                <a:schemeClr val="dk1"/>
              </a:buClr>
              <a:buSzPts val="1100"/>
              <a:buChar char="●"/>
            </a:pPr>
            <a:r>
              <a:rPr lang="en-US">
                <a:solidFill>
                  <a:schemeClr val="dk1"/>
                </a:solidFill>
              </a:rPr>
              <a:t>Alcuni trends:</a:t>
            </a:r>
            <a:endParaRPr>
              <a:solidFill>
                <a:schemeClr val="dk1"/>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11f72c38b78_0_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29" name="Google Shape;129;g11f72c38b78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11f72c38b78_0_1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35" name="Google Shape;135;g11f72c38b78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SzPts val="1100"/>
              <a:buChar char="●"/>
            </a:pPr>
            <a:r>
              <a:rPr lang="en-US"/>
              <a:t>Condividere cosa sappiamo finora del ‘monitoring mechanism’: probabilmente organizzato attorno a discussioni tematiche/tavole rotonde/flagship initiatives.</a:t>
            </a:r>
            <a:endParaRPr/>
          </a:p>
          <a:p>
            <a:pPr indent="0" lvl="0" marL="457200" rtl="0" algn="l">
              <a:spcBef>
                <a:spcPts val="0"/>
              </a:spcBef>
              <a:spcAft>
                <a:spcPts val="0"/>
              </a:spcAft>
              <a:buNone/>
            </a:pPr>
            <a:r>
              <a:t/>
            </a:r>
            <a:endParaRPr/>
          </a:p>
          <a:p>
            <a:pPr indent="-298450" lvl="0" marL="457200" rtl="0" algn="l">
              <a:spcBef>
                <a:spcPts val="0"/>
              </a:spcBef>
              <a:spcAft>
                <a:spcPts val="0"/>
              </a:spcAft>
              <a:buSzPts val="1100"/>
              <a:buChar char="●"/>
            </a:pPr>
            <a:r>
              <a:rPr lang="en-US"/>
              <a:t>Alcune domande collegate con i fondi</a:t>
            </a:r>
            <a:endParaRPr/>
          </a:p>
          <a:p>
            <a:pPr indent="0" lvl="0" marL="0" rtl="0" algn="l">
              <a:spcBef>
                <a:spcPts val="0"/>
              </a:spcBef>
              <a:spcAft>
                <a:spcPts val="0"/>
              </a:spcAft>
              <a:buNone/>
            </a:pPr>
            <a:r>
              <a:t/>
            </a:r>
            <a:endParaRPr/>
          </a:p>
          <a:p>
            <a:pPr indent="-298450" lvl="0" marL="596900" rtl="0" algn="l">
              <a:lnSpc>
                <a:spcPct val="115000"/>
              </a:lnSpc>
              <a:spcBef>
                <a:spcPts val="1000"/>
              </a:spcBef>
              <a:spcAft>
                <a:spcPts val="0"/>
              </a:spcAft>
              <a:buClr>
                <a:srgbClr val="222222"/>
              </a:buClr>
              <a:buSzPts val="1100"/>
              <a:buChar char="●"/>
            </a:pPr>
            <a:r>
              <a:rPr lang="en-US">
                <a:solidFill>
                  <a:srgbClr val="222222"/>
                </a:solidFill>
                <a:highlight>
                  <a:srgbClr val="FFFFFF"/>
                </a:highlight>
              </a:rPr>
              <a:t>The </a:t>
            </a:r>
            <a:r>
              <a:rPr b="1" lang="en-US">
                <a:solidFill>
                  <a:srgbClr val="222222"/>
                </a:solidFill>
                <a:highlight>
                  <a:srgbClr val="FFFFFF"/>
                </a:highlight>
              </a:rPr>
              <a:t>existing governance and participation mechanisms are not effective</a:t>
            </a:r>
            <a:r>
              <a:rPr lang="en-US">
                <a:solidFill>
                  <a:srgbClr val="222222"/>
                </a:solidFill>
                <a:highlight>
                  <a:srgbClr val="FFFFFF"/>
                </a:highlight>
              </a:rPr>
              <a:t>. There were only 2 ministerial meetings between Abidjan and Brussels and the Abidjan action plan was adopted almost two years after the summit! Moreover, there is no functional multi-stakeholder mechanism of participation. The Joint Annual Forum (JAF) - decided at the 2013 Brussels Summit - which was supposed to play that role was never convened. Which means that there is no institutionalised space for dialogue with CS and other stakeholders. The existing AU-EU follow up mechanisms must therefore be improved. To do that, the AU and EU should put in place:</a:t>
            </a:r>
            <a:endParaRPr>
              <a:solidFill>
                <a:srgbClr val="222222"/>
              </a:solidFill>
              <a:highlight>
                <a:srgbClr val="FFFFFF"/>
              </a:highlight>
            </a:endParaRPr>
          </a:p>
          <a:p>
            <a:pPr indent="-298450" lvl="1" marL="1054100" rtl="0" algn="l">
              <a:lnSpc>
                <a:spcPct val="115000"/>
              </a:lnSpc>
              <a:spcBef>
                <a:spcPts val="0"/>
              </a:spcBef>
              <a:spcAft>
                <a:spcPts val="0"/>
              </a:spcAft>
              <a:buClr>
                <a:srgbClr val="222222"/>
              </a:buClr>
              <a:buSzPts val="1100"/>
              <a:buChar char="○"/>
            </a:pPr>
            <a:r>
              <a:rPr lang="en-US">
                <a:solidFill>
                  <a:srgbClr val="222222"/>
                </a:solidFill>
                <a:highlight>
                  <a:srgbClr val="FFFFFF"/>
                </a:highlight>
              </a:rPr>
              <a:t>the conditions for an open civil society space,</a:t>
            </a:r>
            <a:endParaRPr>
              <a:solidFill>
                <a:srgbClr val="222222"/>
              </a:solidFill>
              <a:highlight>
                <a:srgbClr val="FFFFFF"/>
              </a:highlight>
            </a:endParaRPr>
          </a:p>
          <a:p>
            <a:pPr indent="-298450" lvl="1" marL="1054100" rtl="0" algn="l">
              <a:lnSpc>
                <a:spcPct val="115000"/>
              </a:lnSpc>
              <a:spcBef>
                <a:spcPts val="0"/>
              </a:spcBef>
              <a:spcAft>
                <a:spcPts val="0"/>
              </a:spcAft>
              <a:buClr>
                <a:srgbClr val="222222"/>
              </a:buClr>
              <a:buSzPts val="1100"/>
              <a:buChar char="○"/>
            </a:pPr>
            <a:r>
              <a:rPr lang="en-US">
                <a:solidFill>
                  <a:srgbClr val="222222"/>
                </a:solidFill>
                <a:highlight>
                  <a:srgbClr val="FFFFFF"/>
                </a:highlight>
              </a:rPr>
              <a:t>stable and formal mechanisms of dialogue between civil society and the joint institutions,</a:t>
            </a:r>
            <a:endParaRPr>
              <a:solidFill>
                <a:srgbClr val="222222"/>
              </a:solidFill>
              <a:highlight>
                <a:srgbClr val="FFFFFF"/>
              </a:highlight>
            </a:endParaRPr>
          </a:p>
          <a:p>
            <a:pPr indent="-298450" lvl="1" marL="1054100" rtl="0" algn="l">
              <a:lnSpc>
                <a:spcPct val="115000"/>
              </a:lnSpc>
              <a:spcBef>
                <a:spcPts val="0"/>
              </a:spcBef>
              <a:spcAft>
                <a:spcPts val="0"/>
              </a:spcAft>
              <a:buClr>
                <a:srgbClr val="222222"/>
              </a:buClr>
              <a:buSzPts val="1100"/>
              <a:buChar char="○"/>
            </a:pPr>
            <a:r>
              <a:rPr lang="en-US">
                <a:solidFill>
                  <a:srgbClr val="222222"/>
                </a:solidFill>
                <a:highlight>
                  <a:srgbClr val="FFFFFF"/>
                </a:highlight>
              </a:rPr>
              <a:t>the conditions for mainstreaming civil society participation in the whole Summit outcome implementation.</a:t>
            </a:r>
            <a:endParaRPr>
              <a:solidFill>
                <a:srgbClr val="222222"/>
              </a:solidFill>
              <a:highlight>
                <a:srgbClr val="FFFFFF"/>
              </a:highlight>
            </a:endParaRPr>
          </a:p>
          <a:p>
            <a:pPr indent="-298450" lvl="0" marL="596900" rtl="0" algn="l">
              <a:lnSpc>
                <a:spcPct val="115000"/>
              </a:lnSpc>
              <a:spcBef>
                <a:spcPts val="0"/>
              </a:spcBef>
              <a:spcAft>
                <a:spcPts val="0"/>
              </a:spcAft>
              <a:buClr>
                <a:srgbClr val="222222"/>
              </a:buClr>
              <a:buSzPts val="1100"/>
              <a:buChar char="●"/>
            </a:pPr>
            <a:r>
              <a:rPr lang="en-US">
                <a:solidFill>
                  <a:srgbClr val="222222"/>
                </a:solidFill>
                <a:highlight>
                  <a:srgbClr val="FFFFFF"/>
                </a:highlight>
              </a:rPr>
              <a:t>To reset the AU-EU partnership, governance mechanisms are of crucial importance. These mechanisms should encompass a broad multi-actor approach, joint decision-making via transparent and participatory processes, timely, accessible and available information, but also importantly </a:t>
            </a:r>
            <a:r>
              <a:rPr b="1" lang="en-US">
                <a:solidFill>
                  <a:srgbClr val="222222"/>
                </a:solidFill>
                <a:highlight>
                  <a:srgbClr val="FFFFFF"/>
                </a:highlight>
              </a:rPr>
              <a:t>inclusive and regular implementation, monitoring and accountability structures regarding the outcomes of the Summits</a:t>
            </a:r>
            <a:r>
              <a:rPr lang="en-US">
                <a:solidFill>
                  <a:srgbClr val="222222"/>
                </a:solidFill>
                <a:highlight>
                  <a:srgbClr val="FFFFFF"/>
                </a:highlight>
              </a:rPr>
              <a:t>. </a:t>
            </a:r>
            <a:endParaRPr>
              <a:solidFill>
                <a:srgbClr val="222222"/>
              </a:solidFill>
              <a:highlight>
                <a:srgbClr val="FFFFFF"/>
              </a:highlight>
            </a:endParaRPr>
          </a:p>
          <a:p>
            <a:pPr indent="-298450" lvl="0" marL="596900" rtl="0" algn="l">
              <a:lnSpc>
                <a:spcPct val="115000"/>
              </a:lnSpc>
              <a:spcBef>
                <a:spcPts val="0"/>
              </a:spcBef>
              <a:spcAft>
                <a:spcPts val="0"/>
              </a:spcAft>
              <a:buClr>
                <a:srgbClr val="222222"/>
              </a:buClr>
              <a:buSzPts val="1100"/>
              <a:buChar char="●"/>
            </a:pPr>
            <a:r>
              <a:rPr b="1" lang="en-US">
                <a:solidFill>
                  <a:srgbClr val="222222"/>
                </a:solidFill>
                <a:highlight>
                  <a:srgbClr val="FFFFFF"/>
                </a:highlight>
              </a:rPr>
              <a:t>The follow-up committee in charge of monitoring the implementation of the Summit outcomes should include a meaningful, long-term engagement with African, European and Diaspora CSOs</a:t>
            </a:r>
            <a:r>
              <a:rPr lang="en-US">
                <a:solidFill>
                  <a:srgbClr val="222222"/>
                </a:solidFill>
                <a:highlight>
                  <a:srgbClr val="FFFFFF"/>
                </a:highlight>
              </a:rPr>
              <a:t>. The voices of people most affected by AU and EU leaders' decisions, must be at the core of an effective and transformational AU-EU partnership. Civil society can provide possible existing solutions, ensure that flagship initiatives resonate with local realities, and that the AU-EU partnership builds on the diversity, knowledge and skills within the African and European continents.</a:t>
            </a:r>
            <a:endParaRPr>
              <a:solidFill>
                <a:srgbClr val="222222"/>
              </a:solidFill>
              <a:highlight>
                <a:srgbClr val="FFFFFF"/>
              </a:highlight>
            </a:endParaRPr>
          </a:p>
          <a:p>
            <a:pPr indent="-298450" lvl="0" marL="596900" rtl="0" algn="l">
              <a:lnSpc>
                <a:spcPct val="115000"/>
              </a:lnSpc>
              <a:spcBef>
                <a:spcPts val="0"/>
              </a:spcBef>
              <a:spcAft>
                <a:spcPts val="0"/>
              </a:spcAft>
              <a:buClr>
                <a:srgbClr val="222222"/>
              </a:buClr>
              <a:buSzPts val="1100"/>
              <a:buChar char="●"/>
            </a:pPr>
            <a:r>
              <a:rPr lang="en-US">
                <a:solidFill>
                  <a:srgbClr val="222222"/>
                </a:solidFill>
                <a:highlight>
                  <a:srgbClr val="FFFFFF"/>
                </a:highlight>
              </a:rPr>
              <a:t>The </a:t>
            </a:r>
            <a:r>
              <a:rPr b="1" lang="en-US">
                <a:solidFill>
                  <a:srgbClr val="222222"/>
                </a:solidFill>
                <a:highlight>
                  <a:srgbClr val="FFFFFF"/>
                </a:highlight>
              </a:rPr>
              <a:t>Africa-Europe Foundation</a:t>
            </a:r>
            <a:r>
              <a:rPr lang="en-US">
                <a:solidFill>
                  <a:srgbClr val="222222"/>
                </a:solidFill>
                <a:highlight>
                  <a:srgbClr val="FFFFFF"/>
                </a:highlight>
              </a:rPr>
              <a:t> work is valuable and relevant. However, the Foundation does not represent African and European CSOs. They don’t have a mandate to represent us, we did not choose their members and we don’t participate (at least not everyone) in their work. Also, our experience shows that it will </a:t>
            </a:r>
            <a:r>
              <a:rPr b="1" lang="en-US">
                <a:solidFill>
                  <a:srgbClr val="222222"/>
                </a:solidFill>
                <a:highlight>
                  <a:srgbClr val="FFFFFF"/>
                </a:highlight>
              </a:rPr>
              <a:t>not allow for a meaningful engagement of civil society in the monitoring of the Summit outcomes implementation</a:t>
            </a:r>
            <a:r>
              <a:rPr lang="en-US">
                <a:solidFill>
                  <a:srgbClr val="222222"/>
                </a:solidFill>
                <a:highlight>
                  <a:srgbClr val="FFFFFF"/>
                </a:highlight>
              </a:rPr>
              <a:t>.</a:t>
            </a:r>
            <a:endParaRPr>
              <a:solidFill>
                <a:srgbClr val="222222"/>
              </a:solidFill>
              <a:highlight>
                <a:srgbClr val="FFFFFF"/>
              </a:highlight>
            </a:endParaRPr>
          </a:p>
          <a:p>
            <a:pPr indent="-298450" lvl="0" marL="596900" rtl="0" algn="l">
              <a:lnSpc>
                <a:spcPct val="115000"/>
              </a:lnSpc>
              <a:spcBef>
                <a:spcPts val="0"/>
              </a:spcBef>
              <a:spcAft>
                <a:spcPts val="0"/>
              </a:spcAft>
              <a:buClr>
                <a:srgbClr val="222222"/>
              </a:buClr>
              <a:buSzPts val="1100"/>
              <a:buChar char="●"/>
            </a:pPr>
            <a:r>
              <a:rPr lang="en-US">
                <a:solidFill>
                  <a:schemeClr val="dk1"/>
                </a:solidFill>
                <a:highlight>
                  <a:srgbClr val="FFFFFF"/>
                </a:highlight>
              </a:rPr>
              <a:t>It could be relevant to draw a </a:t>
            </a:r>
            <a:r>
              <a:rPr b="1" lang="en-US">
                <a:solidFill>
                  <a:schemeClr val="dk1"/>
                </a:solidFill>
                <a:highlight>
                  <a:srgbClr val="FFFFFF"/>
                </a:highlight>
              </a:rPr>
              <a:t>comparison between the Foundation's work and the CSO Forum</a:t>
            </a:r>
            <a:r>
              <a:rPr lang="en-US">
                <a:solidFill>
                  <a:schemeClr val="dk1"/>
                </a:solidFill>
                <a:highlight>
                  <a:srgbClr val="FFFFFF"/>
                </a:highlight>
              </a:rPr>
              <a:t> organised ahead of the Summit. The Foundation doesn’t allow for people to people connections, the Foundation is not a channel for CS to share their common views and messages with EU officials, it is just a space for discussion without any possibility to build joint knowledge, objectives or initiatives between European and African CS or between CS and officials. Questions raised by CS and other participants during the sessions that the Foundation regularly organises are never answered, only a few participants have the chance to speak, it is not even an informative process as the content of the discussion never goes into the details. Panels are exclusively composed of officials without any possibility of a real exchange of views.</a:t>
            </a:r>
            <a:br>
              <a:rPr lang="en-US">
                <a:solidFill>
                  <a:schemeClr val="dk1"/>
                </a:solidFill>
                <a:highlight>
                  <a:srgbClr val="FFFFFF"/>
                </a:highlight>
              </a:rPr>
            </a:br>
            <a:r>
              <a:rPr lang="en-US">
                <a:solidFill>
                  <a:schemeClr val="dk1"/>
                </a:solidFill>
                <a:highlight>
                  <a:srgbClr val="FFFFFF"/>
                </a:highlight>
              </a:rPr>
              <a:t>On the contrary, by organising a CSO Forum that produced a </a:t>
            </a:r>
            <a:r>
              <a:rPr lang="en-US" u="sng">
                <a:solidFill>
                  <a:srgbClr val="1155CC"/>
                </a:solidFill>
                <a:highlight>
                  <a:srgbClr val="FFFFFF"/>
                </a:highlight>
                <a:hlinkClick r:id="rId2">
                  <a:extLst>
                    <a:ext uri="{A12FA001-AC4F-418D-AE19-62706E023703}">
                      <ahyp:hlinkClr val="tx"/>
                    </a:ext>
                  </a:extLst>
                </a:hlinkClick>
              </a:rPr>
              <a:t>joint outcome declaration</a:t>
            </a:r>
            <a:r>
              <a:rPr lang="en-US">
                <a:solidFill>
                  <a:schemeClr val="dk1"/>
                </a:solidFill>
                <a:highlight>
                  <a:srgbClr val="FFFFFF"/>
                </a:highlight>
              </a:rPr>
              <a:t> over just 6 weeks, European and African CSOs have shown that they are capable, ready and willing to engage in a structured, well organised, representative and legitimate process of dialogue and participation in the AU-EU partnership. Resources should be allocated to support such an independent and self-organised CS process in a structured and on-going way so that CS can take part in the implementation and monitoring of the renewed partnership </a:t>
            </a:r>
            <a:r>
              <a:rPr b="1" lang="en-US">
                <a:solidFill>
                  <a:schemeClr val="dk1"/>
                </a:solidFill>
                <a:highlight>
                  <a:srgbClr val="FFFFFF"/>
                </a:highlight>
              </a:rPr>
              <a:t>in addition and independently from the Africa-Europe Foundation work.</a:t>
            </a:r>
            <a:endParaRPr b="1">
              <a:solidFill>
                <a:schemeClr val="dk1"/>
              </a:solidFill>
              <a:highlight>
                <a:srgbClr val="FFFFFF"/>
              </a:highlight>
            </a:endParaRPr>
          </a:p>
          <a:p>
            <a:pPr indent="0" lvl="0" marL="0" rtl="0" algn="l">
              <a:spcBef>
                <a:spcPts val="100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5.png"/><Relationship Id="rId4" Type="http://schemas.openxmlformats.org/officeDocument/2006/relationships/image" Target="../media/image1.png"/><Relationship Id="rId5"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5.png"/><Relationship Id="rId4" Type="http://schemas.openxmlformats.org/officeDocument/2006/relationships/image" Target="../media/image1.png"/><Relationship Id="rId5" Type="http://schemas.openxmlformats.org/officeDocument/2006/relationships/image" Target="../media/image4.png"/><Relationship Id="rId6"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 name="Shape 11"/>
        <p:cNvGrpSpPr/>
        <p:nvPr/>
      </p:nvGrpSpPr>
      <p:grpSpPr>
        <a:xfrm>
          <a:off x="0" y="0"/>
          <a:ext cx="0" cy="0"/>
          <a:chOff x="0" y="0"/>
          <a:chExt cx="0" cy="0"/>
        </a:xfrm>
      </p:grpSpPr>
      <p:sp>
        <p:nvSpPr>
          <p:cNvPr id="12" name="Google Shape;12;p2"/>
          <p:cNvSpPr/>
          <p:nvPr/>
        </p:nvSpPr>
        <p:spPr>
          <a:xfrm>
            <a:off x="0" y="5676900"/>
            <a:ext cx="12192000" cy="1181100"/>
          </a:xfrm>
          <a:prstGeom prst="rect">
            <a:avLst/>
          </a:prstGeom>
          <a:solidFill>
            <a:srgbClr val="E2B647"/>
          </a:solidFill>
          <a:ln>
            <a:noFill/>
          </a:ln>
        </p:spPr>
        <p:txBody>
          <a:bodyPr anchorCtr="0" anchor="ctr" bIns="45700" lIns="91425" spcFirstLastPara="1" rIns="91425" wrap="square" tIns="45700">
            <a:noAutofit/>
          </a:bodyPr>
          <a:lstStyle/>
          <a:p>
            <a:pPr indent="0" lvl="4" marL="1828800" marR="0" rtl="0" algn="l">
              <a:spcBef>
                <a:spcPts val="0"/>
              </a:spcBef>
              <a:spcAft>
                <a:spcPts val="0"/>
              </a:spcAft>
              <a:buNone/>
            </a:pPr>
            <a:r>
              <a:t/>
            </a:r>
            <a:endParaRPr b="0" i="0" sz="1200" u="none" cap="none" strike="noStrike">
              <a:solidFill>
                <a:schemeClr val="lt1"/>
              </a:solidFill>
              <a:latin typeface="Calibri"/>
              <a:ea typeface="Calibri"/>
              <a:cs typeface="Calibri"/>
              <a:sym typeface="Calibri"/>
            </a:endParaRPr>
          </a:p>
        </p:txBody>
      </p:sp>
      <p:sp>
        <p:nvSpPr>
          <p:cNvPr id="13" name="Google Shape;13;p2"/>
          <p:cNvSpPr txBox="1"/>
          <p:nvPr>
            <p:ph type="ctrTitle"/>
          </p:nvPr>
        </p:nvSpPr>
        <p:spPr>
          <a:xfrm>
            <a:off x="1955800" y="2031999"/>
            <a:ext cx="8051800" cy="1147763"/>
          </a:xfrm>
          <a:prstGeom prst="rect">
            <a:avLst/>
          </a:prstGeom>
          <a:noFill/>
          <a:ln>
            <a:noFill/>
          </a:ln>
        </p:spPr>
        <p:txBody>
          <a:bodyPr anchorCtr="0" anchor="b" bIns="45700" lIns="91425" spcFirstLastPara="1" rIns="91425" wrap="square" tIns="45700">
            <a:noAutofit/>
          </a:bodyPr>
          <a:lstStyle>
            <a:lvl1pPr lvl="0" algn="ctr">
              <a:lnSpc>
                <a:spcPct val="90000"/>
              </a:lnSpc>
              <a:spcBef>
                <a:spcPts val="0"/>
              </a:spcBef>
              <a:spcAft>
                <a:spcPts val="0"/>
              </a:spcAft>
              <a:buClr>
                <a:srgbClr val="E2B647"/>
              </a:buClr>
              <a:buSzPts val="6000"/>
              <a:buFont typeface="Calibri"/>
              <a:buNone/>
              <a:defRPr sz="6000">
                <a:solidFill>
                  <a:srgbClr val="E2B647"/>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 name="Google Shape;14;p2"/>
          <p:cNvSpPr txBox="1"/>
          <p:nvPr>
            <p:ph idx="1" type="subTitle"/>
          </p:nvPr>
        </p:nvSpPr>
        <p:spPr>
          <a:xfrm>
            <a:off x="2565400" y="3348038"/>
            <a:ext cx="6578600" cy="741362"/>
          </a:xfrm>
          <a:prstGeom prst="rect">
            <a:avLst/>
          </a:prstGeom>
          <a:noFill/>
          <a:ln>
            <a:noFill/>
          </a:ln>
        </p:spPr>
        <p:txBody>
          <a:bodyPr anchorCtr="0" anchor="t" bIns="45700" lIns="91425" spcFirstLastPara="1" rIns="91425" wrap="square" tIns="45700">
            <a:noAutofit/>
          </a:bodyPr>
          <a:lstStyle>
            <a:lvl1pPr lvl="0" algn="ctr">
              <a:lnSpc>
                <a:spcPct val="90000"/>
              </a:lnSpc>
              <a:spcBef>
                <a:spcPts val="1000"/>
              </a:spcBef>
              <a:spcAft>
                <a:spcPts val="0"/>
              </a:spcAft>
              <a:buClr>
                <a:srgbClr val="C91910"/>
              </a:buClr>
              <a:buSzPts val="2400"/>
              <a:buNone/>
              <a:defRPr sz="2400">
                <a:solidFill>
                  <a:srgbClr val="C91910"/>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5" name="Google Shape;15;p2"/>
          <p:cNvSpPr/>
          <p:nvPr/>
        </p:nvSpPr>
        <p:spPr>
          <a:xfrm>
            <a:off x="0" y="0"/>
            <a:ext cx="12192000" cy="229700"/>
          </a:xfrm>
          <a:prstGeom prst="rect">
            <a:avLst/>
          </a:prstGeom>
          <a:solidFill>
            <a:srgbClr val="E2B647"/>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pic>
        <p:nvPicPr>
          <p:cNvPr id="16" name="Google Shape;16;p2"/>
          <p:cNvPicPr preferRelativeResize="0"/>
          <p:nvPr/>
        </p:nvPicPr>
        <p:blipFill rotWithShape="1">
          <a:blip r:embed="rId2">
            <a:alphaModFix/>
          </a:blip>
          <a:srcRect b="0" l="0" r="0" t="0"/>
          <a:stretch/>
        </p:blipFill>
        <p:spPr>
          <a:xfrm>
            <a:off x="189976" y="412293"/>
            <a:ext cx="2118884" cy="515359"/>
          </a:xfrm>
          <a:prstGeom prst="rect">
            <a:avLst/>
          </a:prstGeom>
          <a:noFill/>
          <a:ln>
            <a:noFill/>
          </a:ln>
        </p:spPr>
      </p:pic>
      <p:sp>
        <p:nvSpPr>
          <p:cNvPr id="17" name="Google Shape;17;p2"/>
          <p:cNvSpPr txBox="1"/>
          <p:nvPr/>
        </p:nvSpPr>
        <p:spPr>
          <a:xfrm>
            <a:off x="9859617" y="6082784"/>
            <a:ext cx="2027583"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US" sz="1800" u="none" cap="none" strike="noStrike">
                <a:solidFill>
                  <a:schemeClr val="lt1"/>
                </a:solidFill>
                <a:latin typeface="Calibri"/>
                <a:ea typeface="Calibri"/>
                <a:cs typeface="Calibri"/>
                <a:sym typeface="Calibri"/>
              </a:rPr>
              <a:t>concordeurope.org</a:t>
            </a:r>
            <a:endParaRPr sz="1800">
              <a:solidFill>
                <a:schemeClr val="lt1"/>
              </a:solidFill>
              <a:latin typeface="Calibri"/>
              <a:ea typeface="Calibri"/>
              <a:cs typeface="Calibri"/>
              <a:sym typeface="Calibri"/>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8" name="Shape 18"/>
        <p:cNvGrpSpPr/>
        <p:nvPr/>
      </p:nvGrpSpPr>
      <p:grpSpPr>
        <a:xfrm>
          <a:off x="0" y="0"/>
          <a:ext cx="0" cy="0"/>
          <a:chOff x="0" y="0"/>
          <a:chExt cx="0" cy="0"/>
        </a:xfrm>
      </p:grpSpPr>
      <p:sp>
        <p:nvSpPr>
          <p:cNvPr id="19" name="Google Shape;19;p3"/>
          <p:cNvSpPr txBox="1"/>
          <p:nvPr>
            <p:ph type="title"/>
          </p:nvPr>
        </p:nvSpPr>
        <p:spPr>
          <a:xfrm>
            <a:off x="838200" y="365126"/>
            <a:ext cx="10515600" cy="655292"/>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rgbClr val="E2B647"/>
              </a:buClr>
              <a:buSzPts val="4000"/>
              <a:buFont typeface="Calibri"/>
              <a:buNone/>
              <a:defRPr b="1" sz="4000">
                <a:solidFill>
                  <a:srgbClr val="E2B647"/>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0" name="Google Shape;20;p3"/>
          <p:cNvSpPr txBox="1"/>
          <p:nvPr>
            <p:ph idx="1" type="body"/>
          </p:nvPr>
        </p:nvSpPr>
        <p:spPr>
          <a:xfrm>
            <a:off x="838200" y="1295538"/>
            <a:ext cx="10515600" cy="435133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595959"/>
              </a:buClr>
              <a:buSzPts val="2800"/>
              <a:buFont typeface="Arial"/>
              <a:buNone/>
              <a:defRPr sz="2800">
                <a:solidFill>
                  <a:srgbClr val="595959"/>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1" name="Google Shape;21;p3"/>
          <p:cNvSpPr/>
          <p:nvPr/>
        </p:nvSpPr>
        <p:spPr>
          <a:xfrm>
            <a:off x="0" y="0"/>
            <a:ext cx="12192000" cy="229700"/>
          </a:xfrm>
          <a:prstGeom prst="rect">
            <a:avLst/>
          </a:prstGeom>
          <a:solidFill>
            <a:srgbClr val="E2B647"/>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id="22" name="Google Shape;22;p3"/>
          <p:cNvPicPr preferRelativeResize="0"/>
          <p:nvPr/>
        </p:nvPicPr>
        <p:blipFill rotWithShape="1">
          <a:blip r:embed="rId2">
            <a:alphaModFix/>
          </a:blip>
          <a:srcRect b="0" l="0" r="0" t="0"/>
          <a:stretch/>
        </p:blipFill>
        <p:spPr>
          <a:xfrm>
            <a:off x="10283687" y="6179530"/>
            <a:ext cx="1726096" cy="419825"/>
          </a:xfrm>
          <a:prstGeom prst="rect">
            <a:avLst/>
          </a:prstGeom>
          <a:noFill/>
          <a:ln>
            <a:noFill/>
          </a:ln>
        </p:spPr>
      </p:pic>
      <p:sp>
        <p:nvSpPr>
          <p:cNvPr id="23" name="Google Shape;23;p3"/>
          <p:cNvSpPr/>
          <p:nvPr/>
        </p:nvSpPr>
        <p:spPr>
          <a:xfrm>
            <a:off x="0" y="6676029"/>
            <a:ext cx="12192000" cy="229700"/>
          </a:xfrm>
          <a:prstGeom prst="rect">
            <a:avLst/>
          </a:prstGeom>
          <a:solidFill>
            <a:srgbClr val="E2B647"/>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24" name="Shape 24"/>
        <p:cNvGrpSpPr/>
        <p:nvPr/>
      </p:nvGrpSpPr>
      <p:grpSpPr>
        <a:xfrm>
          <a:off x="0" y="0"/>
          <a:ext cx="0" cy="0"/>
          <a:chOff x="0" y="0"/>
          <a:chExt cx="0" cy="0"/>
        </a:xfrm>
      </p:grpSpPr>
      <p:sp>
        <p:nvSpPr>
          <p:cNvPr id="25" name="Google Shape;25;p4"/>
          <p:cNvSpPr/>
          <p:nvPr/>
        </p:nvSpPr>
        <p:spPr>
          <a:xfrm>
            <a:off x="0" y="1338098"/>
            <a:ext cx="12192000" cy="5610081"/>
          </a:xfrm>
          <a:prstGeom prst="rect">
            <a:avLst/>
          </a:prstGeom>
          <a:solidFill>
            <a:srgbClr val="E2B647"/>
          </a:solidFill>
          <a:ln>
            <a:noFill/>
          </a:ln>
        </p:spPr>
        <p:txBody>
          <a:bodyPr anchorCtr="0" anchor="ctr" bIns="45700" lIns="91425" spcFirstLastPara="1" rIns="91425" wrap="square" tIns="45700">
            <a:noAutofit/>
          </a:bodyPr>
          <a:lstStyle/>
          <a:p>
            <a:pPr indent="0" lvl="4" marL="1828800" marR="0" rtl="0" algn="l">
              <a:spcBef>
                <a:spcPts val="0"/>
              </a:spcBef>
              <a:spcAft>
                <a:spcPts val="0"/>
              </a:spcAft>
              <a:buNone/>
            </a:pPr>
            <a:r>
              <a:t/>
            </a:r>
            <a:endParaRPr b="0" i="0" sz="2800" u="none" cap="none" strike="noStrike">
              <a:solidFill>
                <a:schemeClr val="lt1"/>
              </a:solidFill>
              <a:latin typeface="Calibri"/>
              <a:ea typeface="Calibri"/>
              <a:cs typeface="Calibri"/>
              <a:sym typeface="Calibri"/>
            </a:endParaRPr>
          </a:p>
          <a:p>
            <a:pPr indent="0" lvl="4" marL="1828800" marR="0" rtl="0" algn="l">
              <a:spcBef>
                <a:spcPts val="0"/>
              </a:spcBef>
              <a:spcAft>
                <a:spcPts val="0"/>
              </a:spcAft>
              <a:buNone/>
            </a:pPr>
            <a:r>
              <a:t/>
            </a:r>
            <a:endParaRPr b="0" i="0" sz="2800" u="none" cap="none" strike="noStrike">
              <a:solidFill>
                <a:schemeClr val="lt1"/>
              </a:solidFill>
              <a:latin typeface="Calibri"/>
              <a:ea typeface="Calibri"/>
              <a:cs typeface="Calibri"/>
              <a:sym typeface="Calibri"/>
            </a:endParaRPr>
          </a:p>
          <a:p>
            <a:pPr indent="0" lvl="4" marL="1828800" marR="0" rtl="0" algn="l">
              <a:spcBef>
                <a:spcPts val="0"/>
              </a:spcBef>
              <a:spcAft>
                <a:spcPts val="0"/>
              </a:spcAft>
              <a:buNone/>
            </a:pPr>
            <a:r>
              <a:t/>
            </a:r>
            <a:endParaRPr b="0" i="0" sz="2800" u="none" cap="none" strike="noStrike">
              <a:solidFill>
                <a:schemeClr val="lt1"/>
              </a:solidFill>
              <a:latin typeface="Calibri"/>
              <a:ea typeface="Calibri"/>
              <a:cs typeface="Calibri"/>
              <a:sym typeface="Calibri"/>
            </a:endParaRPr>
          </a:p>
          <a:p>
            <a:pPr indent="0" lvl="4" marL="1828800" marR="0" rtl="0" algn="l">
              <a:spcBef>
                <a:spcPts val="0"/>
              </a:spcBef>
              <a:spcAft>
                <a:spcPts val="0"/>
              </a:spcAft>
              <a:buNone/>
            </a:pPr>
            <a:r>
              <a:t/>
            </a:r>
            <a:endParaRPr b="0" i="0" sz="1200" u="none" cap="none" strike="noStrike">
              <a:solidFill>
                <a:schemeClr val="lt1"/>
              </a:solidFill>
              <a:latin typeface="Calibri"/>
              <a:ea typeface="Calibri"/>
              <a:cs typeface="Calibri"/>
              <a:sym typeface="Calibri"/>
            </a:endParaRPr>
          </a:p>
          <a:p>
            <a:pPr indent="0" lvl="4" marL="1828800" marR="0" rtl="0" algn="l">
              <a:spcBef>
                <a:spcPts val="0"/>
              </a:spcBef>
              <a:spcAft>
                <a:spcPts val="0"/>
              </a:spcAft>
              <a:buNone/>
            </a:pPr>
            <a:r>
              <a:t/>
            </a:r>
            <a:endParaRPr b="0" i="0" sz="1200" u="none" cap="none" strike="noStrike">
              <a:solidFill>
                <a:schemeClr val="lt1"/>
              </a:solidFill>
              <a:latin typeface="Calibri"/>
              <a:ea typeface="Calibri"/>
              <a:cs typeface="Calibri"/>
              <a:sym typeface="Calibri"/>
            </a:endParaRPr>
          </a:p>
        </p:txBody>
      </p:sp>
      <p:sp>
        <p:nvSpPr>
          <p:cNvPr id="26" name="Google Shape;26;p4"/>
          <p:cNvSpPr/>
          <p:nvPr/>
        </p:nvSpPr>
        <p:spPr>
          <a:xfrm>
            <a:off x="0" y="0"/>
            <a:ext cx="12192000" cy="229700"/>
          </a:xfrm>
          <a:prstGeom prst="rect">
            <a:avLst/>
          </a:prstGeom>
          <a:solidFill>
            <a:srgbClr val="E2B647"/>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id="27" name="Google Shape;27;p4"/>
          <p:cNvPicPr preferRelativeResize="0"/>
          <p:nvPr/>
        </p:nvPicPr>
        <p:blipFill rotWithShape="1">
          <a:blip r:embed="rId2">
            <a:alphaModFix/>
          </a:blip>
          <a:srcRect b="0" l="0" r="0" t="0"/>
          <a:stretch/>
        </p:blipFill>
        <p:spPr>
          <a:xfrm>
            <a:off x="4189037" y="3553417"/>
            <a:ext cx="589722" cy="589722"/>
          </a:xfrm>
          <a:prstGeom prst="rect">
            <a:avLst/>
          </a:prstGeom>
          <a:noFill/>
          <a:ln>
            <a:noFill/>
          </a:ln>
        </p:spPr>
      </p:pic>
      <p:sp>
        <p:nvSpPr>
          <p:cNvPr id="28" name="Google Shape;28;p4"/>
          <p:cNvSpPr txBox="1"/>
          <p:nvPr/>
        </p:nvSpPr>
        <p:spPr>
          <a:xfrm>
            <a:off x="4389852" y="2743205"/>
            <a:ext cx="3922093" cy="2523768"/>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2800">
                <a:solidFill>
                  <a:schemeClr val="lt1"/>
                </a:solidFill>
                <a:latin typeface="Calibri"/>
                <a:ea typeface="Calibri"/>
                <a:cs typeface="Calibri"/>
                <a:sym typeface="Calibri"/>
              </a:rPr>
              <a:t>concordeurope.org</a:t>
            </a:r>
            <a:endParaRPr sz="2800">
              <a:solidFill>
                <a:schemeClr val="lt1"/>
              </a:solidFill>
              <a:latin typeface="Calibri"/>
              <a:ea typeface="Calibri"/>
              <a:cs typeface="Calibri"/>
              <a:sym typeface="Calibri"/>
            </a:endParaRPr>
          </a:p>
          <a:p>
            <a:pPr indent="0" lvl="0" marL="0" marR="0" rtl="0" algn="ctr">
              <a:spcBef>
                <a:spcPts val="0"/>
              </a:spcBef>
              <a:spcAft>
                <a:spcPts val="0"/>
              </a:spcAft>
              <a:buNone/>
            </a:pPr>
            <a:r>
              <a:t/>
            </a:r>
            <a:endParaRPr sz="2800">
              <a:solidFill>
                <a:schemeClr val="lt1"/>
              </a:solidFill>
              <a:latin typeface="Calibri"/>
              <a:ea typeface="Calibri"/>
              <a:cs typeface="Calibri"/>
              <a:sym typeface="Calibri"/>
            </a:endParaRPr>
          </a:p>
          <a:p>
            <a:pPr indent="0" lvl="0" marL="0" marR="0" rtl="0" algn="ctr">
              <a:spcBef>
                <a:spcPts val="0"/>
              </a:spcBef>
              <a:spcAft>
                <a:spcPts val="0"/>
              </a:spcAft>
              <a:buNone/>
            </a:pPr>
            <a:r>
              <a:rPr lang="en-US" sz="2800">
                <a:solidFill>
                  <a:schemeClr val="lt1"/>
                </a:solidFill>
                <a:latin typeface="Calibri"/>
                <a:ea typeface="Calibri"/>
                <a:cs typeface="Calibri"/>
                <a:sym typeface="Calibri"/>
              </a:rPr>
              <a:t>CONCORD_Europe</a:t>
            </a:r>
            <a:endParaRPr sz="2800">
              <a:solidFill>
                <a:schemeClr val="lt1"/>
              </a:solidFill>
              <a:latin typeface="Calibri"/>
              <a:ea typeface="Calibri"/>
              <a:cs typeface="Calibri"/>
              <a:sym typeface="Calibri"/>
            </a:endParaRPr>
          </a:p>
          <a:p>
            <a:pPr indent="0" lvl="0" marL="0" marR="0" rtl="0" algn="ctr">
              <a:spcBef>
                <a:spcPts val="0"/>
              </a:spcBef>
              <a:spcAft>
                <a:spcPts val="0"/>
              </a:spcAft>
              <a:buNone/>
            </a:pPr>
            <a:r>
              <a:t/>
            </a:r>
            <a:endParaRPr sz="2800">
              <a:solidFill>
                <a:schemeClr val="lt1"/>
              </a:solidFill>
              <a:latin typeface="Calibri"/>
              <a:ea typeface="Calibri"/>
              <a:cs typeface="Calibri"/>
              <a:sym typeface="Calibri"/>
            </a:endParaRPr>
          </a:p>
          <a:p>
            <a:pPr indent="0" lvl="0" marL="0" marR="0" rtl="0" algn="ctr">
              <a:spcBef>
                <a:spcPts val="0"/>
              </a:spcBef>
              <a:spcAft>
                <a:spcPts val="0"/>
              </a:spcAft>
              <a:buNone/>
            </a:pPr>
            <a:r>
              <a:rPr lang="en-US" sz="2800">
                <a:solidFill>
                  <a:schemeClr val="lt1"/>
                </a:solidFill>
                <a:latin typeface="Calibri"/>
                <a:ea typeface="Calibri"/>
                <a:cs typeface="Calibri"/>
                <a:sym typeface="Calibri"/>
              </a:rPr>
              <a:t>CONCORDEurope</a:t>
            </a:r>
            <a:endParaRPr sz="2800">
              <a:solidFill>
                <a:schemeClr val="lt1"/>
              </a:solidFill>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29" name="Google Shape;29;p4"/>
          <p:cNvPicPr preferRelativeResize="0"/>
          <p:nvPr/>
        </p:nvPicPr>
        <p:blipFill rotWithShape="1">
          <a:blip r:embed="rId3">
            <a:alphaModFix/>
          </a:blip>
          <a:srcRect b="0" l="0" r="0" t="0"/>
          <a:stretch/>
        </p:blipFill>
        <p:spPr>
          <a:xfrm>
            <a:off x="4196126" y="4393674"/>
            <a:ext cx="582633" cy="582633"/>
          </a:xfrm>
          <a:prstGeom prst="rect">
            <a:avLst/>
          </a:prstGeom>
          <a:noFill/>
          <a:ln>
            <a:noFill/>
          </a:ln>
        </p:spPr>
      </p:pic>
      <p:pic>
        <p:nvPicPr>
          <p:cNvPr id="30" name="Google Shape;30;p4"/>
          <p:cNvPicPr preferRelativeResize="0"/>
          <p:nvPr/>
        </p:nvPicPr>
        <p:blipFill rotWithShape="1">
          <a:blip r:embed="rId4">
            <a:alphaModFix/>
          </a:blip>
          <a:srcRect b="0" l="0" r="0" t="0"/>
          <a:stretch/>
        </p:blipFill>
        <p:spPr>
          <a:xfrm>
            <a:off x="4277207" y="2799737"/>
            <a:ext cx="413381" cy="418942"/>
          </a:xfrm>
          <a:prstGeom prst="rect">
            <a:avLst/>
          </a:prstGeom>
          <a:noFill/>
          <a:ln>
            <a:noFill/>
          </a:ln>
        </p:spPr>
      </p:pic>
      <p:sp>
        <p:nvSpPr>
          <p:cNvPr id="31" name="Google Shape;31;p4"/>
          <p:cNvSpPr txBox="1"/>
          <p:nvPr/>
        </p:nvSpPr>
        <p:spPr>
          <a:xfrm>
            <a:off x="-13252" y="252364"/>
            <a:ext cx="12192000" cy="1015663"/>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n-US" sz="6000">
                <a:solidFill>
                  <a:srgbClr val="E2B647"/>
                </a:solidFill>
                <a:latin typeface="Calibri"/>
                <a:ea typeface="Calibri"/>
                <a:cs typeface="Calibri"/>
                <a:sym typeface="Calibri"/>
              </a:rPr>
              <a:t>Engage with us</a:t>
            </a:r>
            <a:endParaRPr b="1" sz="6000">
              <a:solidFill>
                <a:srgbClr val="E2B647"/>
              </a:solidFill>
              <a:latin typeface="Calibri"/>
              <a:ea typeface="Calibri"/>
              <a:cs typeface="Calibri"/>
              <a:sym typeface="Calibri"/>
            </a:endParaRPr>
          </a:p>
        </p:txBody>
      </p:sp>
      <p:pic>
        <p:nvPicPr>
          <p:cNvPr id="32" name="Google Shape;32;p4"/>
          <p:cNvPicPr preferRelativeResize="0"/>
          <p:nvPr/>
        </p:nvPicPr>
        <p:blipFill rotWithShape="1">
          <a:blip r:embed="rId5">
            <a:alphaModFix/>
          </a:blip>
          <a:srcRect b="0" l="0" r="0" t="0"/>
          <a:stretch/>
        </p:blipFill>
        <p:spPr>
          <a:xfrm>
            <a:off x="216481" y="502515"/>
            <a:ext cx="2118884" cy="515359"/>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33" name="Shape 33"/>
        <p:cNvGrpSpPr/>
        <p:nvPr/>
      </p:nvGrpSpPr>
      <p:grpSpPr>
        <a:xfrm>
          <a:off x="0" y="0"/>
          <a:ext cx="0" cy="0"/>
          <a:chOff x="0" y="0"/>
          <a:chExt cx="0" cy="0"/>
        </a:xfrm>
      </p:grpSpPr>
      <p:sp>
        <p:nvSpPr>
          <p:cNvPr id="34" name="Google Shape;34;p5"/>
          <p:cNvSpPr/>
          <p:nvPr/>
        </p:nvSpPr>
        <p:spPr>
          <a:xfrm>
            <a:off x="0" y="1321035"/>
            <a:ext cx="12192000" cy="5610081"/>
          </a:xfrm>
          <a:prstGeom prst="rect">
            <a:avLst/>
          </a:prstGeom>
          <a:solidFill>
            <a:srgbClr val="E2B647"/>
          </a:solidFill>
          <a:ln>
            <a:noFill/>
          </a:ln>
        </p:spPr>
        <p:txBody>
          <a:bodyPr anchorCtr="0" anchor="ctr" bIns="45700" lIns="91425" spcFirstLastPara="1" rIns="91425" wrap="square" tIns="45700">
            <a:noAutofit/>
          </a:bodyPr>
          <a:lstStyle/>
          <a:p>
            <a:pPr indent="0" lvl="4" marL="1828800" marR="0" rtl="0" algn="l">
              <a:spcBef>
                <a:spcPts val="0"/>
              </a:spcBef>
              <a:spcAft>
                <a:spcPts val="0"/>
              </a:spcAft>
              <a:buNone/>
            </a:pPr>
            <a:r>
              <a:t/>
            </a:r>
            <a:endParaRPr b="0" i="0" sz="2800" u="none" cap="none" strike="noStrike">
              <a:solidFill>
                <a:schemeClr val="lt1"/>
              </a:solidFill>
              <a:latin typeface="Calibri"/>
              <a:ea typeface="Calibri"/>
              <a:cs typeface="Calibri"/>
              <a:sym typeface="Calibri"/>
            </a:endParaRPr>
          </a:p>
          <a:p>
            <a:pPr indent="0" lvl="4" marL="1828800" marR="0" rtl="0" algn="l">
              <a:spcBef>
                <a:spcPts val="0"/>
              </a:spcBef>
              <a:spcAft>
                <a:spcPts val="0"/>
              </a:spcAft>
              <a:buNone/>
            </a:pPr>
            <a:r>
              <a:t/>
            </a:r>
            <a:endParaRPr b="0" i="0" sz="2800" u="none" cap="none" strike="noStrike">
              <a:solidFill>
                <a:schemeClr val="lt1"/>
              </a:solidFill>
              <a:latin typeface="Calibri"/>
              <a:ea typeface="Calibri"/>
              <a:cs typeface="Calibri"/>
              <a:sym typeface="Calibri"/>
            </a:endParaRPr>
          </a:p>
          <a:p>
            <a:pPr indent="0" lvl="4" marL="1828800" marR="0" rtl="0" algn="l">
              <a:spcBef>
                <a:spcPts val="0"/>
              </a:spcBef>
              <a:spcAft>
                <a:spcPts val="0"/>
              </a:spcAft>
              <a:buNone/>
            </a:pPr>
            <a:r>
              <a:t/>
            </a:r>
            <a:endParaRPr b="0" i="0" sz="2800" u="none" cap="none" strike="noStrike">
              <a:solidFill>
                <a:schemeClr val="lt1"/>
              </a:solidFill>
              <a:latin typeface="Calibri"/>
              <a:ea typeface="Calibri"/>
              <a:cs typeface="Calibri"/>
              <a:sym typeface="Calibri"/>
            </a:endParaRPr>
          </a:p>
          <a:p>
            <a:pPr indent="0" lvl="4" marL="1828800" marR="0" rtl="0" algn="l">
              <a:spcBef>
                <a:spcPts val="0"/>
              </a:spcBef>
              <a:spcAft>
                <a:spcPts val="0"/>
              </a:spcAft>
              <a:buNone/>
            </a:pPr>
            <a:r>
              <a:t/>
            </a:r>
            <a:endParaRPr b="0" i="0" sz="1200" u="none" cap="none" strike="noStrike">
              <a:solidFill>
                <a:schemeClr val="lt1"/>
              </a:solidFill>
              <a:latin typeface="Calibri"/>
              <a:ea typeface="Calibri"/>
              <a:cs typeface="Calibri"/>
              <a:sym typeface="Calibri"/>
            </a:endParaRPr>
          </a:p>
          <a:p>
            <a:pPr indent="0" lvl="4" marL="1828800" marR="0" rtl="0" algn="l">
              <a:spcBef>
                <a:spcPts val="0"/>
              </a:spcBef>
              <a:spcAft>
                <a:spcPts val="0"/>
              </a:spcAft>
              <a:buNone/>
            </a:pPr>
            <a:r>
              <a:t/>
            </a:r>
            <a:endParaRPr b="0" i="0" sz="1200" u="none" cap="none" strike="noStrike">
              <a:solidFill>
                <a:schemeClr val="lt1"/>
              </a:solidFill>
              <a:latin typeface="Calibri"/>
              <a:ea typeface="Calibri"/>
              <a:cs typeface="Calibri"/>
              <a:sym typeface="Calibri"/>
            </a:endParaRPr>
          </a:p>
        </p:txBody>
      </p:sp>
      <p:sp>
        <p:nvSpPr>
          <p:cNvPr id="35" name="Google Shape;35;p5"/>
          <p:cNvSpPr/>
          <p:nvPr/>
        </p:nvSpPr>
        <p:spPr>
          <a:xfrm>
            <a:off x="0" y="0"/>
            <a:ext cx="12192000" cy="229700"/>
          </a:xfrm>
          <a:prstGeom prst="rect">
            <a:avLst/>
          </a:prstGeom>
          <a:solidFill>
            <a:srgbClr val="E2B647"/>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6" name="Google Shape;36;p5"/>
          <p:cNvSpPr txBox="1"/>
          <p:nvPr/>
        </p:nvSpPr>
        <p:spPr>
          <a:xfrm>
            <a:off x="0" y="265616"/>
            <a:ext cx="12192000" cy="1015663"/>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n-US" sz="6000">
                <a:solidFill>
                  <a:srgbClr val="E2B647"/>
                </a:solidFill>
                <a:latin typeface="Calibri"/>
                <a:ea typeface="Calibri"/>
                <a:cs typeface="Calibri"/>
                <a:sym typeface="Calibri"/>
              </a:rPr>
              <a:t>Thank</a:t>
            </a:r>
            <a:r>
              <a:rPr b="1" lang="en-US" sz="6000">
                <a:solidFill>
                  <a:srgbClr val="E2B647"/>
                </a:solidFill>
                <a:latin typeface="Calibri"/>
                <a:ea typeface="Calibri"/>
                <a:cs typeface="Calibri"/>
                <a:sym typeface="Calibri"/>
              </a:rPr>
              <a:t> you! </a:t>
            </a:r>
            <a:endParaRPr b="1" sz="6000">
              <a:solidFill>
                <a:srgbClr val="E2B647"/>
              </a:solidFill>
              <a:latin typeface="Calibri"/>
              <a:ea typeface="Calibri"/>
              <a:cs typeface="Calibri"/>
              <a:sym typeface="Calibri"/>
            </a:endParaRPr>
          </a:p>
        </p:txBody>
      </p:sp>
      <p:pic>
        <p:nvPicPr>
          <p:cNvPr id="37" name="Google Shape;37;p5"/>
          <p:cNvPicPr preferRelativeResize="0"/>
          <p:nvPr/>
        </p:nvPicPr>
        <p:blipFill rotWithShape="1">
          <a:blip r:embed="rId2">
            <a:alphaModFix/>
          </a:blip>
          <a:srcRect b="0" l="0" r="0" t="0"/>
          <a:stretch/>
        </p:blipFill>
        <p:spPr>
          <a:xfrm>
            <a:off x="4916787" y="6192368"/>
            <a:ext cx="407003" cy="407003"/>
          </a:xfrm>
          <a:prstGeom prst="rect">
            <a:avLst/>
          </a:prstGeom>
          <a:noFill/>
          <a:ln>
            <a:noFill/>
          </a:ln>
        </p:spPr>
      </p:pic>
      <p:sp>
        <p:nvSpPr>
          <p:cNvPr id="38" name="Google Shape;38;p5"/>
          <p:cNvSpPr txBox="1"/>
          <p:nvPr/>
        </p:nvSpPr>
        <p:spPr>
          <a:xfrm>
            <a:off x="2825662" y="6192368"/>
            <a:ext cx="2023934" cy="338554"/>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1600">
                <a:solidFill>
                  <a:schemeClr val="lt1"/>
                </a:solidFill>
                <a:latin typeface="Calibri"/>
                <a:ea typeface="Calibri"/>
                <a:cs typeface="Calibri"/>
                <a:sym typeface="Calibri"/>
              </a:rPr>
              <a:t>concordeurope.org</a:t>
            </a:r>
            <a:endParaRPr sz="1600">
              <a:solidFill>
                <a:schemeClr val="lt1"/>
              </a:solidFill>
              <a:latin typeface="Calibri"/>
              <a:ea typeface="Calibri"/>
              <a:cs typeface="Calibri"/>
              <a:sym typeface="Calibri"/>
            </a:endParaRPr>
          </a:p>
        </p:txBody>
      </p:sp>
      <p:pic>
        <p:nvPicPr>
          <p:cNvPr id="39" name="Google Shape;39;p5"/>
          <p:cNvPicPr preferRelativeResize="0"/>
          <p:nvPr/>
        </p:nvPicPr>
        <p:blipFill rotWithShape="1">
          <a:blip r:embed="rId3">
            <a:alphaModFix/>
          </a:blip>
          <a:srcRect b="0" l="0" r="0" t="0"/>
          <a:stretch/>
        </p:blipFill>
        <p:spPr>
          <a:xfrm>
            <a:off x="7332685" y="6134679"/>
            <a:ext cx="453931" cy="453931"/>
          </a:xfrm>
          <a:prstGeom prst="rect">
            <a:avLst/>
          </a:prstGeom>
          <a:noFill/>
          <a:ln>
            <a:noFill/>
          </a:ln>
        </p:spPr>
      </p:pic>
      <p:pic>
        <p:nvPicPr>
          <p:cNvPr id="40" name="Google Shape;40;p5"/>
          <p:cNvPicPr preferRelativeResize="0"/>
          <p:nvPr/>
        </p:nvPicPr>
        <p:blipFill rotWithShape="1">
          <a:blip r:embed="rId4">
            <a:alphaModFix/>
          </a:blip>
          <a:srcRect b="0" l="0" r="0" t="0"/>
          <a:stretch/>
        </p:blipFill>
        <p:spPr>
          <a:xfrm>
            <a:off x="2686775" y="6242884"/>
            <a:ext cx="234369" cy="237522"/>
          </a:xfrm>
          <a:prstGeom prst="rect">
            <a:avLst/>
          </a:prstGeom>
          <a:noFill/>
          <a:ln>
            <a:noFill/>
          </a:ln>
        </p:spPr>
      </p:pic>
      <p:sp>
        <p:nvSpPr>
          <p:cNvPr id="41" name="Google Shape;41;p5"/>
          <p:cNvSpPr txBox="1"/>
          <p:nvPr/>
        </p:nvSpPr>
        <p:spPr>
          <a:xfrm>
            <a:off x="5228308" y="6192368"/>
            <a:ext cx="1873068" cy="338554"/>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1600">
                <a:solidFill>
                  <a:schemeClr val="lt1"/>
                </a:solidFill>
                <a:latin typeface="Calibri"/>
                <a:ea typeface="Calibri"/>
                <a:cs typeface="Calibri"/>
                <a:sym typeface="Calibri"/>
              </a:rPr>
              <a:t>CONCORD_Europe</a:t>
            </a:r>
            <a:endParaRPr sz="1600">
              <a:solidFill>
                <a:schemeClr val="lt1"/>
              </a:solidFill>
              <a:latin typeface="Calibri"/>
              <a:ea typeface="Calibri"/>
              <a:cs typeface="Calibri"/>
              <a:sym typeface="Calibri"/>
            </a:endParaRPr>
          </a:p>
        </p:txBody>
      </p:sp>
      <p:sp>
        <p:nvSpPr>
          <p:cNvPr id="42" name="Google Shape;42;p5"/>
          <p:cNvSpPr txBox="1"/>
          <p:nvPr/>
        </p:nvSpPr>
        <p:spPr>
          <a:xfrm>
            <a:off x="7610687" y="6225741"/>
            <a:ext cx="1875088" cy="338554"/>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1600">
                <a:solidFill>
                  <a:schemeClr val="lt1"/>
                </a:solidFill>
                <a:latin typeface="Calibri"/>
                <a:ea typeface="Calibri"/>
                <a:cs typeface="Calibri"/>
                <a:sym typeface="Calibri"/>
              </a:rPr>
              <a:t>CONCORDEurope</a:t>
            </a:r>
            <a:endParaRPr sz="1600">
              <a:solidFill>
                <a:schemeClr val="lt1"/>
              </a:solidFill>
              <a:latin typeface="Calibri"/>
              <a:ea typeface="Calibri"/>
              <a:cs typeface="Calibri"/>
              <a:sym typeface="Calibri"/>
            </a:endParaRPr>
          </a:p>
        </p:txBody>
      </p:sp>
      <p:pic>
        <p:nvPicPr>
          <p:cNvPr id="43" name="Google Shape;43;p5"/>
          <p:cNvPicPr preferRelativeResize="0"/>
          <p:nvPr/>
        </p:nvPicPr>
        <p:blipFill rotWithShape="1">
          <a:blip r:embed="rId5">
            <a:alphaModFix/>
          </a:blip>
          <a:srcRect b="0" l="0" r="0" t="0"/>
          <a:stretch/>
        </p:blipFill>
        <p:spPr>
          <a:xfrm>
            <a:off x="216481" y="502515"/>
            <a:ext cx="2118884" cy="515359"/>
          </a:xfrm>
          <a:prstGeom prst="rect">
            <a:avLst/>
          </a:prstGeom>
          <a:noFill/>
          <a:ln>
            <a:noFill/>
          </a:ln>
        </p:spPr>
      </p:pic>
      <p:sp>
        <p:nvSpPr>
          <p:cNvPr id="44" name="Google Shape;44;p5"/>
          <p:cNvSpPr txBox="1"/>
          <p:nvPr/>
        </p:nvSpPr>
        <p:spPr>
          <a:xfrm>
            <a:off x="1062125" y="1856750"/>
            <a:ext cx="10099200" cy="3942600"/>
          </a:xfrm>
          <a:prstGeom prst="rect">
            <a:avLst/>
          </a:prstGeom>
          <a:solidFill>
            <a:schemeClr val="lt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Calibri"/>
              <a:ea typeface="Calibri"/>
              <a:cs typeface="Calibri"/>
              <a:sym typeface="Calibri"/>
            </a:endParaRPr>
          </a:p>
        </p:txBody>
      </p:sp>
      <p:pic>
        <p:nvPicPr>
          <p:cNvPr id="45" name="Google Shape;45;p5"/>
          <p:cNvPicPr preferRelativeResize="0"/>
          <p:nvPr/>
        </p:nvPicPr>
        <p:blipFill rotWithShape="1">
          <a:blip r:embed="rId6">
            <a:alphaModFix/>
          </a:blip>
          <a:srcRect b="9348" l="0" r="0" t="9356"/>
          <a:stretch/>
        </p:blipFill>
        <p:spPr>
          <a:xfrm>
            <a:off x="1126425" y="1856750"/>
            <a:ext cx="9939148" cy="3858051"/>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46" name="Shape 46"/>
        <p:cNvGrpSpPr/>
        <p:nvPr/>
      </p:nvGrpSpPr>
      <p:grpSpPr>
        <a:xfrm>
          <a:off x="0" y="0"/>
          <a:ext cx="0" cy="0"/>
          <a:chOff x="0" y="0"/>
          <a:chExt cx="0" cy="0"/>
        </a:xfrm>
      </p:grpSpPr>
      <p:sp>
        <p:nvSpPr>
          <p:cNvPr id="47" name="Google Shape;47;p6"/>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8" name="Google Shape;48;p6"/>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49" name="Google Shape;49;p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0" name="Google Shape;50;p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 name="Google Shape;51;p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52" name="Shape 52"/>
        <p:cNvGrpSpPr/>
        <p:nvPr/>
      </p:nvGrpSpPr>
      <p:grpSpPr>
        <a:xfrm>
          <a:off x="0" y="0"/>
          <a:ext cx="0" cy="0"/>
          <a:chOff x="0" y="0"/>
          <a:chExt cx="0" cy="0"/>
        </a:xfrm>
      </p:grpSpPr>
      <p:sp>
        <p:nvSpPr>
          <p:cNvPr id="53" name="Google Shape;53;p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4" name="Google Shape;54;p7"/>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5" name="Google Shape;55;p7"/>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6" name="Google Shape;56;p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 name="Google Shape;58;p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59" name="Shape 59"/>
        <p:cNvGrpSpPr/>
        <p:nvPr/>
      </p:nvGrpSpPr>
      <p:grpSpPr>
        <a:xfrm>
          <a:off x="0" y="0"/>
          <a:ext cx="0" cy="0"/>
          <a:chOff x="0" y="0"/>
          <a:chExt cx="0" cy="0"/>
        </a:xfrm>
      </p:grpSpPr>
      <p:sp>
        <p:nvSpPr>
          <p:cNvPr id="60" name="Google Shape;60;p8"/>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1" name="Google Shape;61;p8"/>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62" name="Google Shape;62;p8"/>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3" name="Google Shape;63;p8"/>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64" name="Google Shape;64;p8"/>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5" name="Google Shape;65;p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68" name="Shape 68"/>
        <p:cNvGrpSpPr/>
        <p:nvPr/>
      </p:nvGrpSpPr>
      <p:grpSpPr>
        <a:xfrm>
          <a:off x="0" y="0"/>
          <a:ext cx="0" cy="0"/>
          <a:chOff x="0" y="0"/>
          <a:chExt cx="0" cy="0"/>
        </a:xfrm>
      </p:grpSpPr>
      <p:sp>
        <p:nvSpPr>
          <p:cNvPr id="69" name="Google Shape;69;p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73" name="Shape 73"/>
        <p:cNvGrpSpPr/>
        <p:nvPr/>
      </p:nvGrpSpPr>
      <p:grpSpPr>
        <a:xfrm>
          <a:off x="0" y="0"/>
          <a:ext cx="0" cy="0"/>
          <a:chOff x="0" y="0"/>
          <a:chExt cx="0" cy="0"/>
        </a:xfrm>
      </p:grpSpPr>
      <p:sp>
        <p:nvSpPr>
          <p:cNvPr id="74" name="Google Shape;74;p1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77" name="Shape 77"/>
        <p:cNvGrpSpPr/>
        <p:nvPr/>
      </p:nvGrpSpPr>
      <p:grpSpPr>
        <a:xfrm>
          <a:off x="0" y="0"/>
          <a:ext cx="0" cy="0"/>
          <a:chOff x="0" y="0"/>
          <a:chExt cx="0" cy="0"/>
        </a:xfrm>
      </p:grpSpPr>
      <p:sp>
        <p:nvSpPr>
          <p:cNvPr id="78" name="Google Shape;78;p11"/>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9" name="Google Shape;79;p11"/>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80" name="Google Shape;80;p11"/>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81" name="Google Shape;81;p1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84" name="Shape 84"/>
        <p:cNvGrpSpPr/>
        <p:nvPr/>
      </p:nvGrpSpPr>
      <p:grpSpPr>
        <a:xfrm>
          <a:off x="0" y="0"/>
          <a:ext cx="0" cy="0"/>
          <a:chOff x="0" y="0"/>
          <a:chExt cx="0" cy="0"/>
        </a:xfrm>
      </p:grpSpPr>
      <p:sp>
        <p:nvSpPr>
          <p:cNvPr id="85" name="Google Shape;85;p12"/>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6" name="Google Shape;86;p12"/>
          <p:cNvSpPr/>
          <p:nvPr>
            <p:ph idx="2" type="pic"/>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87" name="Google Shape;87;p12"/>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88" name="Google Shape;88;p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9" name="Google Shape;89;p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91" name="Shape 91"/>
        <p:cNvGrpSpPr/>
        <p:nvPr/>
      </p:nvGrpSpPr>
      <p:grpSpPr>
        <a:xfrm>
          <a:off x="0" y="0"/>
          <a:ext cx="0" cy="0"/>
          <a:chOff x="0" y="0"/>
          <a:chExt cx="0" cy="0"/>
        </a:xfrm>
      </p:grpSpPr>
      <p:sp>
        <p:nvSpPr>
          <p:cNvPr id="92" name="Google Shape;92;p1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3" name="Google Shape;93;p13"/>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4" name="Google Shape;94;p1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1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 name="Google Shape;96;p1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97" name="Shape 97"/>
        <p:cNvGrpSpPr/>
        <p:nvPr/>
      </p:nvGrpSpPr>
      <p:grpSpPr>
        <a:xfrm>
          <a:off x="0" y="0"/>
          <a:ext cx="0" cy="0"/>
          <a:chOff x="0" y="0"/>
          <a:chExt cx="0" cy="0"/>
        </a:xfrm>
      </p:grpSpPr>
      <p:sp>
        <p:nvSpPr>
          <p:cNvPr id="98" name="Google Shape;98;p14"/>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9" name="Google Shape;99;p14"/>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0" name="Google Shape;100;p1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1" name="Google Shape;101;p1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2" name="Google Shape;102;p1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2.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 name="Google Shape;8;p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 name="Google Shape;9;p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hyperlink" Target="https://ec.europa.eu/international-partnerships/system/files/aew-2022-cso-forum-outcomes-document_en.pdf"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 name="Shape 106"/>
        <p:cNvGrpSpPr/>
        <p:nvPr/>
      </p:nvGrpSpPr>
      <p:grpSpPr>
        <a:xfrm>
          <a:off x="0" y="0"/>
          <a:ext cx="0" cy="0"/>
          <a:chOff x="0" y="0"/>
          <a:chExt cx="0" cy="0"/>
        </a:xfrm>
      </p:grpSpPr>
      <p:sp>
        <p:nvSpPr>
          <p:cNvPr id="107" name="Google Shape;107;p15"/>
          <p:cNvSpPr txBox="1"/>
          <p:nvPr>
            <p:ph type="ctrTitle"/>
          </p:nvPr>
        </p:nvSpPr>
        <p:spPr>
          <a:xfrm>
            <a:off x="1154875" y="2236900"/>
            <a:ext cx="10028700" cy="1147800"/>
          </a:xfrm>
          <a:prstGeom prst="rect">
            <a:avLst/>
          </a:prstGeom>
          <a:noFill/>
          <a:ln>
            <a:noFill/>
          </a:ln>
        </p:spPr>
        <p:txBody>
          <a:bodyPr anchorCtr="0" anchor="b" bIns="45700" lIns="91425" spcFirstLastPara="1" rIns="91425" wrap="square" tIns="45700">
            <a:noAutofit/>
          </a:bodyPr>
          <a:lstStyle/>
          <a:p>
            <a:pPr indent="0" lvl="0" marL="0" rtl="0" algn="ctr">
              <a:lnSpc>
                <a:spcPct val="90000"/>
              </a:lnSpc>
              <a:spcBef>
                <a:spcPts val="0"/>
              </a:spcBef>
              <a:spcAft>
                <a:spcPts val="0"/>
              </a:spcAft>
              <a:buClr>
                <a:srgbClr val="E2B647"/>
              </a:buClr>
              <a:buSzPts val="6000"/>
              <a:buFont typeface="Calibri"/>
              <a:buNone/>
            </a:pPr>
            <a:r>
              <a:rPr lang="en-US"/>
              <a:t>Dopo il Vertice Unione Africana – Unione Europea</a:t>
            </a:r>
            <a:endParaRPr/>
          </a:p>
        </p:txBody>
      </p:sp>
      <p:sp>
        <p:nvSpPr>
          <p:cNvPr id="108" name="Google Shape;108;p15"/>
          <p:cNvSpPr txBox="1"/>
          <p:nvPr>
            <p:ph idx="1" type="subTitle"/>
          </p:nvPr>
        </p:nvSpPr>
        <p:spPr>
          <a:xfrm>
            <a:off x="2565400" y="3826163"/>
            <a:ext cx="6578700" cy="741300"/>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rgbClr val="C91910"/>
              </a:buClr>
              <a:buSzPts val="2400"/>
              <a:buNone/>
            </a:pPr>
            <a:r>
              <a:rPr lang="en-US"/>
              <a:t>29 marzo 2022, ore 10:00-12:00</a:t>
            </a:r>
            <a:endParaRPr/>
          </a:p>
          <a:p>
            <a:pPr indent="0" lvl="0" marL="0" rtl="0" algn="ctr">
              <a:lnSpc>
                <a:spcPct val="90000"/>
              </a:lnSpc>
              <a:spcBef>
                <a:spcPts val="0"/>
              </a:spcBef>
              <a:spcAft>
                <a:spcPts val="0"/>
              </a:spcAft>
              <a:buClr>
                <a:srgbClr val="C91910"/>
              </a:buClr>
              <a:buSzPts val="2400"/>
              <a:buNone/>
            </a:pPr>
            <a:r>
              <a:rPr lang="en-US"/>
              <a:t>Roma, ibrido</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sp>
        <p:nvSpPr>
          <p:cNvPr id="113" name="Google Shape;113;p16"/>
          <p:cNvSpPr txBox="1"/>
          <p:nvPr>
            <p:ph type="title"/>
          </p:nvPr>
        </p:nvSpPr>
        <p:spPr>
          <a:xfrm>
            <a:off x="838200" y="365126"/>
            <a:ext cx="10515600" cy="655292"/>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E2B647"/>
              </a:buClr>
              <a:buSzPts val="4000"/>
              <a:buFont typeface="Calibri"/>
              <a:buNone/>
            </a:pPr>
            <a:r>
              <a:rPr lang="en-US" sz="3400"/>
              <a:t>Partecipazione della societá civile nel </a:t>
            </a:r>
            <a:r>
              <a:rPr lang="en-US" sz="3400"/>
              <a:t>partenariato</a:t>
            </a:r>
            <a:r>
              <a:rPr lang="en-US" sz="3400"/>
              <a:t> UA-UE</a:t>
            </a:r>
            <a:endParaRPr sz="3400"/>
          </a:p>
        </p:txBody>
      </p:sp>
      <p:sp>
        <p:nvSpPr>
          <p:cNvPr id="114" name="Google Shape;114;p16"/>
          <p:cNvSpPr txBox="1"/>
          <p:nvPr>
            <p:ph idx="1" type="body"/>
          </p:nvPr>
        </p:nvSpPr>
        <p:spPr>
          <a:xfrm>
            <a:off x="838200" y="1295538"/>
            <a:ext cx="10515600" cy="4351338"/>
          </a:xfrm>
          <a:prstGeom prst="rect">
            <a:avLst/>
          </a:prstGeom>
          <a:noFill/>
          <a:ln>
            <a:noFill/>
          </a:ln>
        </p:spPr>
        <p:txBody>
          <a:bodyPr anchorCtr="0" anchor="t" bIns="45700" lIns="91425" spcFirstLastPara="1" rIns="91425" wrap="square" tIns="45700">
            <a:noAutofit/>
          </a:bodyPr>
          <a:lstStyle/>
          <a:p>
            <a:pPr indent="-406400" lvl="0" marL="457200" rtl="0" algn="l">
              <a:lnSpc>
                <a:spcPct val="90000"/>
              </a:lnSpc>
              <a:spcBef>
                <a:spcPts val="1000"/>
              </a:spcBef>
              <a:spcAft>
                <a:spcPts val="0"/>
              </a:spcAft>
              <a:buSzPts val="2800"/>
              <a:buChar char="●"/>
            </a:pPr>
            <a:r>
              <a:rPr lang="en-US"/>
              <a:t>Forum della societá civile, organizzato dalla Commissione europea (15 feb), con </a:t>
            </a:r>
            <a:r>
              <a:rPr lang="en-US" u="sng">
                <a:solidFill>
                  <a:schemeClr val="hlink"/>
                </a:solidFill>
                <a:hlinkClick r:id="rId3"/>
              </a:rPr>
              <a:t>dichiarazione congiunta</a:t>
            </a:r>
            <a:r>
              <a:rPr lang="en-US"/>
              <a:t> di societá civile africana ed europea</a:t>
            </a:r>
            <a:endParaRPr/>
          </a:p>
          <a:p>
            <a:pPr indent="-406400" lvl="0" marL="457200" rtl="0" algn="l">
              <a:lnSpc>
                <a:spcPct val="90000"/>
              </a:lnSpc>
              <a:spcBef>
                <a:spcPts val="1000"/>
              </a:spcBef>
              <a:spcAft>
                <a:spcPts val="0"/>
              </a:spcAft>
              <a:buSzPts val="2800"/>
              <a:buChar char="●"/>
            </a:pPr>
            <a:r>
              <a:rPr lang="en-US"/>
              <a:t>Sessioni ‘Meet the Leaders’ (16 feb)</a:t>
            </a:r>
            <a:endParaRPr/>
          </a:p>
          <a:p>
            <a:pPr indent="-406400" lvl="0" marL="457200" rtl="0" algn="l">
              <a:lnSpc>
                <a:spcPct val="90000"/>
              </a:lnSpc>
              <a:spcBef>
                <a:spcPts val="1000"/>
              </a:spcBef>
              <a:spcAft>
                <a:spcPts val="0"/>
              </a:spcAft>
              <a:buSzPts val="2800"/>
              <a:buChar char="●"/>
            </a:pPr>
            <a:r>
              <a:rPr lang="en-US"/>
              <a:t>Nessuna partecipazione al Vertice stesso (17-18 feb), organizzato dalla Presidenza del Consiglio Europeo</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sp>
        <p:nvSpPr>
          <p:cNvPr id="119" name="Google Shape;119;p17"/>
          <p:cNvSpPr txBox="1"/>
          <p:nvPr>
            <p:ph type="title"/>
          </p:nvPr>
        </p:nvSpPr>
        <p:spPr>
          <a:xfrm>
            <a:off x="838200" y="365126"/>
            <a:ext cx="10515600" cy="655292"/>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E2B647"/>
              </a:buClr>
              <a:buSzPts val="4000"/>
              <a:buFont typeface="Calibri"/>
              <a:buNone/>
            </a:pPr>
            <a:r>
              <a:rPr lang="en-US"/>
              <a:t>Valutazioni sulla partecipazione delle OSC</a:t>
            </a:r>
            <a:endParaRPr/>
          </a:p>
        </p:txBody>
      </p:sp>
      <p:sp>
        <p:nvSpPr>
          <p:cNvPr id="120" name="Google Shape;120;p17"/>
          <p:cNvSpPr txBox="1"/>
          <p:nvPr>
            <p:ph idx="1" type="body"/>
          </p:nvPr>
        </p:nvSpPr>
        <p:spPr>
          <a:xfrm>
            <a:off x="838200" y="1295538"/>
            <a:ext cx="10515600" cy="4351338"/>
          </a:xfrm>
          <a:prstGeom prst="rect">
            <a:avLst/>
          </a:prstGeom>
          <a:noFill/>
          <a:ln>
            <a:noFill/>
          </a:ln>
        </p:spPr>
        <p:txBody>
          <a:bodyPr anchorCtr="0" anchor="t" bIns="45700" lIns="91425" spcFirstLastPara="1" rIns="91425" wrap="square" tIns="45700">
            <a:noAutofit/>
          </a:bodyPr>
          <a:lstStyle/>
          <a:p>
            <a:pPr indent="-406400" lvl="0" marL="457200" rtl="0" algn="l">
              <a:lnSpc>
                <a:spcPct val="90000"/>
              </a:lnSpc>
              <a:spcBef>
                <a:spcPts val="0"/>
              </a:spcBef>
              <a:spcAft>
                <a:spcPts val="0"/>
              </a:spcAft>
              <a:buSzPts val="2800"/>
              <a:buChar char="●"/>
            </a:pPr>
            <a:r>
              <a:rPr lang="en-US"/>
              <a:t>Accesso alle informazioni e trasparenza:</a:t>
            </a:r>
            <a:endParaRPr/>
          </a:p>
          <a:p>
            <a:pPr indent="-342900" lvl="1" marL="914400" rtl="0" algn="l">
              <a:lnSpc>
                <a:spcPct val="90000"/>
              </a:lnSpc>
              <a:spcBef>
                <a:spcPts val="0"/>
              </a:spcBef>
              <a:spcAft>
                <a:spcPts val="0"/>
              </a:spcAft>
              <a:buSzPts val="1800"/>
              <a:buChar char="○"/>
            </a:pPr>
            <a:r>
              <a:rPr lang="en-US"/>
              <a:t>Mancanza di impatto sulle discussioni al Vertice</a:t>
            </a:r>
            <a:endParaRPr/>
          </a:p>
          <a:p>
            <a:pPr indent="-342900" lvl="1" marL="914400" rtl="0" algn="l">
              <a:lnSpc>
                <a:spcPct val="90000"/>
              </a:lnSpc>
              <a:spcBef>
                <a:spcPts val="0"/>
              </a:spcBef>
              <a:spcAft>
                <a:spcPts val="0"/>
              </a:spcAft>
              <a:buSzPts val="1800"/>
              <a:buChar char="○"/>
            </a:pPr>
            <a:r>
              <a:rPr lang="en-US"/>
              <a:t>Nessun accesso ai documenti strategici in vista del Vertice</a:t>
            </a:r>
            <a:endParaRPr/>
          </a:p>
          <a:p>
            <a:pPr indent="-406400" lvl="0" marL="457200" rtl="0" algn="l">
              <a:lnSpc>
                <a:spcPct val="90000"/>
              </a:lnSpc>
              <a:spcBef>
                <a:spcPts val="0"/>
              </a:spcBef>
              <a:spcAft>
                <a:spcPts val="0"/>
              </a:spcAft>
              <a:buSzPts val="2800"/>
              <a:buChar char="●"/>
            </a:pPr>
            <a:r>
              <a:rPr lang="en-US"/>
              <a:t>Accessibilitá, inclusione e diversitá:</a:t>
            </a:r>
            <a:endParaRPr/>
          </a:p>
          <a:p>
            <a:pPr indent="-342900" lvl="1" marL="914400" rtl="0" algn="l">
              <a:lnSpc>
                <a:spcPct val="90000"/>
              </a:lnSpc>
              <a:spcBef>
                <a:spcPts val="0"/>
              </a:spcBef>
              <a:spcAft>
                <a:spcPts val="0"/>
              </a:spcAft>
              <a:buSzPts val="1800"/>
              <a:buChar char="○"/>
            </a:pPr>
            <a:r>
              <a:rPr lang="en-US"/>
              <a:t>Alcuni obiettivi raggiunti: nello Steering Committee, paritá di genere e tra partecipanti africani ed europei</a:t>
            </a:r>
            <a:endParaRPr/>
          </a:p>
          <a:p>
            <a:pPr indent="-342900" lvl="1" marL="914400" rtl="0" algn="l">
              <a:lnSpc>
                <a:spcPct val="90000"/>
              </a:lnSpc>
              <a:spcBef>
                <a:spcPts val="0"/>
              </a:spcBef>
              <a:spcAft>
                <a:spcPts val="0"/>
              </a:spcAft>
              <a:buSzPts val="1800"/>
              <a:buChar char="○"/>
            </a:pPr>
            <a:r>
              <a:rPr lang="en-US"/>
              <a:t>In termini di accessibilitá e inclusione, si deve fare meglio</a:t>
            </a:r>
            <a:endParaRPr/>
          </a:p>
          <a:p>
            <a:pPr indent="-406400" lvl="0" marL="457200" rtl="0" algn="l">
              <a:spcBef>
                <a:spcPts val="0"/>
              </a:spcBef>
              <a:spcAft>
                <a:spcPts val="0"/>
              </a:spcAft>
              <a:buSzPts val="2800"/>
              <a:buChar char="●"/>
            </a:pPr>
            <a:r>
              <a:rPr lang="en-US"/>
              <a:t>Dialogo strutturato e sistemico:</a:t>
            </a:r>
            <a:endParaRPr/>
          </a:p>
          <a:p>
            <a:pPr indent="-342900" lvl="1" marL="914400" rtl="0" algn="l">
              <a:spcBef>
                <a:spcPts val="0"/>
              </a:spcBef>
              <a:spcAft>
                <a:spcPts val="0"/>
              </a:spcAft>
              <a:buSzPts val="1800"/>
              <a:buChar char="○"/>
            </a:pPr>
            <a:r>
              <a:rPr lang="en-US"/>
              <a:t>Alcuni tentativi (es. riunione con Commissaria europea Urpilainen), ma dialoghi strutturati nel partenariato UA-UE mancano</a:t>
            </a:r>
            <a:endParaRPr/>
          </a:p>
          <a:p>
            <a:pPr indent="-342900" lvl="1" marL="914400" rtl="0" algn="l">
              <a:spcBef>
                <a:spcPts val="0"/>
              </a:spcBef>
              <a:spcAft>
                <a:spcPts val="0"/>
              </a:spcAft>
              <a:buSzPts val="1800"/>
              <a:buChar char="○"/>
            </a:pPr>
            <a:r>
              <a:rPr lang="en-US"/>
              <a:t>Meccanismo di monitoraggio: opportunitá</a:t>
            </a:r>
            <a:endParaRPr/>
          </a:p>
          <a:p>
            <a:pPr indent="-406400" lvl="0" marL="457200" rtl="0" algn="l">
              <a:spcBef>
                <a:spcPts val="0"/>
              </a:spcBef>
              <a:spcAft>
                <a:spcPts val="0"/>
              </a:spcAft>
              <a:buSzPts val="2800"/>
              <a:buChar char="●"/>
            </a:pPr>
            <a:r>
              <a:rPr lang="en-US"/>
              <a:t>Diritto ad auto-organizzarsi</a:t>
            </a:r>
            <a:endParaRPr/>
          </a:p>
          <a:p>
            <a:pPr indent="-342900" lvl="1" marL="914400" rtl="0" algn="l">
              <a:spcBef>
                <a:spcPts val="0"/>
              </a:spcBef>
              <a:spcAft>
                <a:spcPts val="0"/>
              </a:spcAft>
              <a:buSzPts val="1800"/>
              <a:buChar char="○"/>
            </a:pPr>
            <a:r>
              <a:rPr lang="en-US"/>
              <a:t>Dialogo tra societá civile e decisori politici UA-UE, ma anche tra societá civile africana ed europea</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 name="Shape 124"/>
        <p:cNvGrpSpPr/>
        <p:nvPr/>
      </p:nvGrpSpPr>
      <p:grpSpPr>
        <a:xfrm>
          <a:off x="0" y="0"/>
          <a:ext cx="0" cy="0"/>
          <a:chOff x="0" y="0"/>
          <a:chExt cx="0" cy="0"/>
        </a:xfrm>
      </p:grpSpPr>
      <p:sp>
        <p:nvSpPr>
          <p:cNvPr id="125" name="Google Shape;125;p18"/>
          <p:cNvSpPr txBox="1"/>
          <p:nvPr>
            <p:ph type="title"/>
          </p:nvPr>
        </p:nvSpPr>
        <p:spPr>
          <a:xfrm>
            <a:off x="838200" y="365126"/>
            <a:ext cx="10515600" cy="6552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US"/>
              <a:t>Spazi di dialogo tra istituzioni UE &amp; societá civile</a:t>
            </a:r>
            <a:endParaRPr/>
          </a:p>
        </p:txBody>
      </p:sp>
      <p:sp>
        <p:nvSpPr>
          <p:cNvPr id="126" name="Google Shape;126;p18"/>
          <p:cNvSpPr txBox="1"/>
          <p:nvPr>
            <p:ph idx="1" type="body"/>
          </p:nvPr>
        </p:nvSpPr>
        <p:spPr>
          <a:xfrm>
            <a:off x="838200" y="1295538"/>
            <a:ext cx="10515600" cy="4351200"/>
          </a:xfrm>
          <a:prstGeom prst="rect">
            <a:avLst/>
          </a:prstGeom>
        </p:spPr>
        <p:txBody>
          <a:bodyPr anchorCtr="0" anchor="t" bIns="45700" lIns="91425" spcFirstLastPara="1" rIns="91425" wrap="square" tIns="45700">
            <a:noAutofit/>
          </a:bodyPr>
          <a:lstStyle/>
          <a:p>
            <a:pPr indent="-406400" lvl="0" marL="457200" rtl="0" algn="l">
              <a:spcBef>
                <a:spcPts val="1000"/>
              </a:spcBef>
              <a:spcAft>
                <a:spcPts val="0"/>
              </a:spcAft>
              <a:buSzPts val="2800"/>
              <a:buChar char="●"/>
            </a:pPr>
            <a:r>
              <a:rPr lang="en-US"/>
              <a:t>Alcuni esempi:</a:t>
            </a:r>
            <a:endParaRPr/>
          </a:p>
          <a:p>
            <a:pPr indent="-368300" lvl="1" marL="914400" rtl="0" algn="l">
              <a:spcBef>
                <a:spcPts val="1000"/>
              </a:spcBef>
              <a:spcAft>
                <a:spcPts val="0"/>
              </a:spcAft>
              <a:buSzPts val="2200"/>
              <a:buChar char="○"/>
            </a:pPr>
            <a:r>
              <a:rPr i="1" lang="en-US" sz="2800"/>
              <a:t>Policy Forum on Development</a:t>
            </a:r>
            <a:endParaRPr i="1" sz="2800"/>
          </a:p>
          <a:p>
            <a:pPr indent="-368300" lvl="1" marL="914400" rtl="0" algn="l">
              <a:spcBef>
                <a:spcPts val="1000"/>
              </a:spcBef>
              <a:spcAft>
                <a:spcPts val="0"/>
              </a:spcAft>
              <a:buSzPts val="2200"/>
              <a:buChar char="○"/>
            </a:pPr>
            <a:r>
              <a:rPr lang="en-US" sz="2800"/>
              <a:t>Consultazioni con le OSC nel ciclo di programmazione dello strumento finanziario Europa Globale (NDICI)</a:t>
            </a:r>
            <a:endParaRPr sz="2800"/>
          </a:p>
          <a:p>
            <a:pPr indent="-368300" lvl="1" marL="914400" rtl="0" algn="l">
              <a:spcBef>
                <a:spcPts val="1000"/>
              </a:spcBef>
              <a:spcAft>
                <a:spcPts val="0"/>
              </a:spcAft>
              <a:buSzPts val="2200"/>
              <a:buChar char="○"/>
            </a:pPr>
            <a:r>
              <a:rPr i="1" lang="en-US" sz="2800"/>
              <a:t>EU Structured Dialogue on Gender Action Plan</a:t>
            </a:r>
            <a:endParaRPr i="1" sz="2800"/>
          </a:p>
          <a:p>
            <a:pPr indent="-406400" lvl="0" marL="457200" rtl="0" algn="l">
              <a:spcBef>
                <a:spcPts val="1000"/>
              </a:spcBef>
              <a:spcAft>
                <a:spcPts val="0"/>
              </a:spcAft>
              <a:buSzPts val="2800"/>
              <a:buChar char="●"/>
            </a:pPr>
            <a:r>
              <a:rPr lang="en-US"/>
              <a:t>Il dialogo per definire le politiche europee non limitato agli spazi di dialogo ufficiali. Lavoro di advocacy</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sp>
        <p:nvSpPr>
          <p:cNvPr id="131" name="Google Shape;131;p19"/>
          <p:cNvSpPr txBox="1"/>
          <p:nvPr>
            <p:ph type="title"/>
          </p:nvPr>
        </p:nvSpPr>
        <p:spPr>
          <a:xfrm>
            <a:off x="838200" y="365126"/>
            <a:ext cx="10515600" cy="6552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US"/>
              <a:t>Esempi da altri Stati UE</a:t>
            </a:r>
            <a:endParaRPr/>
          </a:p>
        </p:txBody>
      </p:sp>
      <p:sp>
        <p:nvSpPr>
          <p:cNvPr id="132" name="Google Shape;132;p19"/>
          <p:cNvSpPr txBox="1"/>
          <p:nvPr>
            <p:ph idx="1" type="body"/>
          </p:nvPr>
        </p:nvSpPr>
        <p:spPr>
          <a:xfrm>
            <a:off x="838200" y="1295538"/>
            <a:ext cx="10515600" cy="4351200"/>
          </a:xfrm>
          <a:prstGeom prst="rect">
            <a:avLst/>
          </a:prstGeom>
        </p:spPr>
        <p:txBody>
          <a:bodyPr anchorCtr="0" anchor="t" bIns="45700" lIns="91425" spcFirstLastPara="1" rIns="91425" wrap="square" tIns="45700">
            <a:noAutofit/>
          </a:bodyPr>
          <a:lstStyle/>
          <a:p>
            <a:pPr indent="-406400" lvl="0" marL="457200" rtl="0" algn="l">
              <a:spcBef>
                <a:spcPts val="1000"/>
              </a:spcBef>
              <a:spcAft>
                <a:spcPts val="0"/>
              </a:spcAft>
              <a:buSzPts val="2800"/>
              <a:buChar char="●"/>
            </a:pPr>
            <a:r>
              <a:rPr lang="en-US"/>
              <a:t>Spazi strutturati e ufficiali di dialogo esistono in altri Stati UE a livello nazionale</a:t>
            </a:r>
            <a:endParaRPr/>
          </a:p>
          <a:p>
            <a:pPr indent="-406400" lvl="0" marL="457200" rtl="0" algn="l">
              <a:spcBef>
                <a:spcPts val="1000"/>
              </a:spcBef>
              <a:spcAft>
                <a:spcPts val="0"/>
              </a:spcAft>
              <a:buSzPts val="2800"/>
              <a:buChar char="●"/>
            </a:pPr>
            <a:r>
              <a:rPr lang="en-US"/>
              <a:t>In altri casi, non sono </a:t>
            </a:r>
            <a:r>
              <a:rPr lang="en-US"/>
              <a:t>soltanto</a:t>
            </a:r>
            <a:r>
              <a:rPr lang="en-US"/>
              <a:t> gli spazi, ma esistono buone pratiche:</a:t>
            </a:r>
            <a:endParaRPr/>
          </a:p>
          <a:p>
            <a:pPr indent="-406400" lvl="1" marL="914400" rtl="0" algn="l">
              <a:spcBef>
                <a:spcPts val="1000"/>
              </a:spcBef>
              <a:spcAft>
                <a:spcPts val="0"/>
              </a:spcAft>
              <a:buSzPts val="2800"/>
              <a:buChar char="○"/>
            </a:pPr>
            <a:r>
              <a:rPr lang="en-US" sz="2800"/>
              <a:t>Esempio nel caso del Vertice UA-UE: nelle settimane precedenti al Vertice, in Belgio, Germania, Danimarca e Finlandia, le autoritá nazionali (Ministeri) hanno organizzato incontri con le piattaforme nazionali ONG per discutere prioritá e messaggi</a:t>
            </a:r>
            <a:endParaRPr sz="2800"/>
          </a:p>
          <a:p>
            <a:pPr indent="-406400" lvl="1" marL="914400" rtl="0" algn="l">
              <a:spcBef>
                <a:spcPts val="1000"/>
              </a:spcBef>
              <a:spcAft>
                <a:spcPts val="0"/>
              </a:spcAft>
              <a:buSzPts val="2800"/>
              <a:buChar char="○"/>
            </a:pPr>
            <a:r>
              <a:rPr lang="en-US" sz="2800"/>
              <a:t>Regolarmente avviene </a:t>
            </a:r>
            <a:r>
              <a:rPr lang="en-US" sz="2800">
                <a:highlight>
                  <a:srgbClr val="FFFFFF"/>
                </a:highlight>
              </a:rPr>
              <a:t>Consiglio "Affari esteri" (Sviluppo) (UE) con Ministeri-societá civile a livello nazionale</a:t>
            </a:r>
            <a:endParaRPr sz="28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sp>
        <p:nvSpPr>
          <p:cNvPr id="137" name="Google Shape;137;p20"/>
          <p:cNvSpPr txBox="1"/>
          <p:nvPr>
            <p:ph type="title"/>
          </p:nvPr>
        </p:nvSpPr>
        <p:spPr>
          <a:xfrm>
            <a:off x="838200" y="365126"/>
            <a:ext cx="10515600" cy="6552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US"/>
              <a:t>Seguito al Vertice UE-UA</a:t>
            </a:r>
            <a:endParaRPr/>
          </a:p>
        </p:txBody>
      </p:sp>
      <p:sp>
        <p:nvSpPr>
          <p:cNvPr id="138" name="Google Shape;138;p20"/>
          <p:cNvSpPr txBox="1"/>
          <p:nvPr>
            <p:ph idx="1" type="body"/>
          </p:nvPr>
        </p:nvSpPr>
        <p:spPr>
          <a:xfrm>
            <a:off x="838200" y="1295538"/>
            <a:ext cx="10515600" cy="4351200"/>
          </a:xfrm>
          <a:prstGeom prst="rect">
            <a:avLst/>
          </a:prstGeom>
        </p:spPr>
        <p:txBody>
          <a:bodyPr anchorCtr="0" anchor="t" bIns="45700" lIns="91425" spcFirstLastPara="1" rIns="91425" wrap="square" tIns="45700">
            <a:noAutofit/>
          </a:bodyPr>
          <a:lstStyle/>
          <a:p>
            <a:pPr indent="-406400" lvl="0" marL="457200" rtl="0" algn="l">
              <a:lnSpc>
                <a:spcPct val="90000"/>
              </a:lnSpc>
              <a:spcBef>
                <a:spcPts val="1000"/>
              </a:spcBef>
              <a:spcAft>
                <a:spcPts val="0"/>
              </a:spcAft>
              <a:buSzPts val="2800"/>
              <a:buChar char="●"/>
            </a:pPr>
            <a:r>
              <a:rPr lang="en-US"/>
              <a:t>Meccanismo di monitoraggio dell’implementazione dei risultati raggiunti al Ve</a:t>
            </a:r>
            <a:r>
              <a:rPr lang="en-US">
                <a:highlight>
                  <a:srgbClr val="FFFFFF"/>
                </a:highlight>
              </a:rPr>
              <a:t>rtice UA-UE:</a:t>
            </a:r>
            <a:r>
              <a:rPr lang="en-US">
                <a:highlight>
                  <a:srgbClr val="FFFFFF"/>
                </a:highlight>
              </a:rPr>
              <a:t> in via di definizione e il ruolo degli Stati membri</a:t>
            </a:r>
            <a:endParaRPr>
              <a:highlight>
                <a:srgbClr val="FFFFFF"/>
              </a:highlight>
            </a:endParaRPr>
          </a:p>
          <a:p>
            <a:pPr indent="-406400" lvl="0" marL="457200" rtl="0" algn="l">
              <a:lnSpc>
                <a:spcPct val="90000"/>
              </a:lnSpc>
              <a:spcBef>
                <a:spcPts val="1000"/>
              </a:spcBef>
              <a:spcAft>
                <a:spcPts val="0"/>
              </a:spcAft>
              <a:buSzPts val="2800"/>
              <a:buFont typeface="Calibri"/>
              <a:buChar char="●"/>
            </a:pPr>
            <a:r>
              <a:rPr lang="en-US">
                <a:highlight>
                  <a:srgbClr val="FFFFFF"/>
                </a:highlight>
              </a:rPr>
              <a:t>Importante che la societá civile sia inclusa in maniera significativa</a:t>
            </a:r>
            <a:endParaRPr>
              <a:highlight>
                <a:srgbClr val="FFFFFF"/>
              </a:highlight>
            </a:endParaRPr>
          </a:p>
          <a:p>
            <a:pPr indent="-406400" lvl="0" marL="457200" marR="38100" rtl="0" algn="l">
              <a:lnSpc>
                <a:spcPct val="90000"/>
              </a:lnSpc>
              <a:spcBef>
                <a:spcPts val="1000"/>
              </a:spcBef>
              <a:spcAft>
                <a:spcPts val="0"/>
              </a:spcAft>
              <a:buSzPts val="2800"/>
              <a:buFont typeface="Calibri"/>
              <a:buChar char="●"/>
            </a:pPr>
            <a:r>
              <a:rPr lang="en-US">
                <a:highlight>
                  <a:srgbClr val="FFFFFF"/>
                </a:highlight>
              </a:rPr>
              <a:t>La società civile può proporre possibili soluzioni che giá esistono alle grandi sfide globali, garantire che le iniziative faro siano coerenti con le realtà locali e che il partenariato UA-UE si basi sulla diversità e le competenze all'interno dei continenti africano ed europeo</a:t>
            </a:r>
            <a:endParaRPr>
              <a:highlight>
                <a:srgbClr val="FFFFFF"/>
              </a:highlight>
            </a:endParaRPr>
          </a:p>
          <a:p>
            <a:pPr indent="0" lvl="0" marL="0" rtl="0" algn="l">
              <a:lnSpc>
                <a:spcPct val="90000"/>
              </a:lnSpc>
              <a:spcBef>
                <a:spcPts val="0"/>
              </a:spcBef>
              <a:spcAft>
                <a:spcPts val="0"/>
              </a:spcAft>
              <a:buNone/>
            </a:pPr>
            <a:r>
              <a:t/>
            </a:r>
            <a:endParaRPr>
              <a:highlight>
                <a:srgbClr val="FFFFFF"/>
              </a:highlight>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